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24" r:id="rId3"/>
    <p:sldId id="329" r:id="rId4"/>
    <p:sldId id="301" r:id="rId5"/>
    <p:sldId id="310" r:id="rId6"/>
    <p:sldId id="330" r:id="rId7"/>
    <p:sldId id="352" r:id="rId8"/>
    <p:sldId id="315" r:id="rId9"/>
    <p:sldId id="353" r:id="rId10"/>
    <p:sldId id="341" r:id="rId11"/>
    <p:sldId id="317" r:id="rId12"/>
    <p:sldId id="357" r:id="rId13"/>
    <p:sldId id="325" r:id="rId14"/>
    <p:sldId id="338" r:id="rId15"/>
    <p:sldId id="337" r:id="rId16"/>
    <p:sldId id="335" r:id="rId17"/>
    <p:sldId id="368" r:id="rId18"/>
    <p:sldId id="332" r:id="rId19"/>
    <p:sldId id="327" r:id="rId20"/>
    <p:sldId id="328" r:id="rId21"/>
    <p:sldId id="333" r:id="rId22"/>
    <p:sldId id="369" r:id="rId23"/>
    <p:sldId id="363" r:id="rId24"/>
    <p:sldId id="354" r:id="rId25"/>
    <p:sldId id="343" r:id="rId26"/>
    <p:sldId id="349" r:id="rId27"/>
    <p:sldId id="356" r:id="rId28"/>
    <p:sldId id="350" r:id="rId29"/>
    <p:sldId id="345" r:id="rId30"/>
    <p:sldId id="347" r:id="rId31"/>
    <p:sldId id="365" r:id="rId32"/>
    <p:sldId id="366" r:id="rId33"/>
    <p:sldId id="326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53943"/>
    <a:srgbClr val="33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7" autoAdjust="0"/>
    <p:restoredTop sz="94660"/>
  </p:normalViewPr>
  <p:slideViewPr>
    <p:cSldViewPr>
      <p:cViewPr>
        <p:scale>
          <a:sx n="61" d="100"/>
          <a:sy n="61" d="100"/>
        </p:scale>
        <p:origin x="-120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544CA0A-674E-4C29-917E-26095651A34F}" type="datetimeFigureOut">
              <a:rPr lang="pt-BR"/>
              <a:pPr>
                <a:defRPr/>
              </a:pPr>
              <a:t>11/11/2013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C73F247-676E-4CC0-A605-122969B941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DBCE3EE-0541-4420-B2AD-3BE41B423F75}" type="datetimeFigureOut">
              <a:rPr lang="pt-BR"/>
              <a:pPr>
                <a:defRPr/>
              </a:pPr>
              <a:t>11/11/2013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579B48E-A590-421C-9B00-BD99CB05FB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BF5FDF3-BC34-4A27-96B8-EAB35F9469DE}" type="datetimeFigureOut">
              <a:rPr lang="pt-BR"/>
              <a:pPr>
                <a:defRPr/>
              </a:pPr>
              <a:t>11/11/2013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291A009-3E1A-455B-BEBA-6DC5EE609D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C18746E-57B5-4917-B803-9B1885DF5331}" type="datetimeFigureOut">
              <a:rPr lang="pt-BR"/>
              <a:pPr>
                <a:defRPr/>
              </a:pPr>
              <a:t>11/11/2013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11D6AB0-886E-408F-9393-3A0C7CD143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D2B9B0E-ED15-4108-9A4A-090501F1C6F6}" type="datetimeFigureOut">
              <a:rPr lang="pt-BR"/>
              <a:pPr>
                <a:defRPr/>
              </a:pPr>
              <a:t>11/11/2013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0194247-5A63-4160-94A5-C67A0C2C81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4CDFFE5-0E45-4ECD-A0B9-D4CC05A9FE73}" type="datetimeFigureOut">
              <a:rPr lang="pt-BR"/>
              <a:pPr>
                <a:defRPr/>
              </a:pPr>
              <a:t>11/11/2013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B8B0FCF-E6DB-49DF-94B5-737BF3DE63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6FC655C-AB89-4732-B5CC-2770C3EE43AC}" type="datetimeFigureOut">
              <a:rPr lang="pt-BR"/>
              <a:pPr>
                <a:defRPr/>
              </a:pPr>
              <a:t>11/11/2013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BC34732-F49E-4D44-87A6-02498430B5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57C4E19-FED1-48D0-9343-F41C39F69313}" type="datetimeFigureOut">
              <a:rPr lang="pt-BR"/>
              <a:pPr>
                <a:defRPr/>
              </a:pPr>
              <a:t>11/11/2013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4362816-D9D7-4167-832E-48D7D5AA6D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8F08A48-59AF-4111-8CFA-66DCD2806FB7}" type="datetimeFigureOut">
              <a:rPr lang="pt-BR"/>
              <a:pPr>
                <a:defRPr/>
              </a:pPr>
              <a:t>11/11/2013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57BEF65-16FF-4A02-83AC-ED60E3D743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A1FF5D3-4026-41AB-871D-6A880EE20930}" type="datetimeFigureOut">
              <a:rPr lang="pt-BR"/>
              <a:pPr>
                <a:defRPr/>
              </a:pPr>
              <a:t>11/11/2013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3BEB536-BCFC-423E-B6A4-36EA5659F2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0F901DA-F442-4CB3-B633-FEBBBC1107B5}" type="datetimeFigureOut">
              <a:rPr lang="pt-BR"/>
              <a:pPr>
                <a:defRPr/>
              </a:pPr>
              <a:t>11/11/2013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4617307-ED04-4B18-AF1F-BA64C669E5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1" descr="apresenta-0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prevcom.sp.gov.br/Simulador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hyperlink" Target="https://uspdigital.usp.br/marteweb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prevcom.sp.gov.br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prevcom.sp.gov.br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vcomplementar.usp.br/" TargetMode="External"/><Relationship Id="rId2" Type="http://schemas.openxmlformats.org/officeDocument/2006/relationships/hyperlink" Target="http://www.usp.br/previdencia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usp.br/previdencia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5" descr="apresenta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68313" y="1108075"/>
            <a:ext cx="828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PREVIDÊNCIA COMPLEMENTAR</a:t>
            </a:r>
          </a:p>
          <a:p>
            <a:pPr>
              <a:defRPr/>
            </a:pPr>
            <a:endParaRPr lang="pt-BR" alt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>
              <a:defRPr/>
            </a:pPr>
            <a:r>
              <a:rPr lang="pt-BR" alt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PREVCOM RG-UNIS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949950"/>
            <a:ext cx="1476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ítulo 3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altLang="pt-BR" sz="2400" b="1">
              <a:latin typeface="Verdana" pitchFamily="34" charset="0"/>
            </a:endParaRPr>
          </a:p>
        </p:txBody>
      </p:sp>
      <p:pic>
        <p:nvPicPr>
          <p:cNvPr id="13318" name="Picture 8" descr="H:\USP\PREVIDENCIA\sp-prev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949950"/>
            <a:ext cx="8905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H:\USP\PREVIDENCIA\us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6092825"/>
            <a:ext cx="12985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57200" y="836613"/>
            <a:ext cx="8229600" cy="52895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t-BR" altLang="pt-BR" sz="2200" b="1" dirty="0" smtClean="0">
                <a:latin typeface="Verdana" pitchFamily="34" charset="0"/>
              </a:rPr>
              <a:t>Regras para requerer o benefício:</a:t>
            </a:r>
          </a:p>
          <a:p>
            <a:pPr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pt-BR" altLang="pt-BR" sz="1800" dirty="0" smtClean="0">
                <a:latin typeface="Verdana" pitchFamily="34" charset="0"/>
              </a:rPr>
              <a:t>Contribuir por no mínimo 60 meses.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pt-BR" altLang="pt-BR" sz="1800" dirty="0" smtClean="0"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pt-BR" altLang="pt-BR" sz="1800" dirty="0" smtClean="0">
                <a:latin typeface="Verdana" pitchFamily="34" charset="0"/>
              </a:rPr>
              <a:t>Ter no mínimo 55 anos de idade.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pt-BR" altLang="pt-BR" sz="1800" dirty="0" smtClean="0">
                <a:latin typeface="Verdana" pitchFamily="34" charset="0"/>
              </a:rPr>
              <a:t>Estar desligado da Universidade.</a:t>
            </a:r>
          </a:p>
          <a:p>
            <a:pPr marL="0" indent="0">
              <a:buFont typeface="Arial" charset="0"/>
              <a:buNone/>
              <a:defRPr/>
            </a:pPr>
            <a:endParaRPr lang="pt-BR" altLang="pt-BR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H:\USP\PREVIDENCIA\sp-prev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467475"/>
            <a:ext cx="54768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apresenta-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Espaço Reservado para Conteúdo 1"/>
          <p:cNvSpPr>
            <a:spLocks noGrp="1"/>
          </p:cNvSpPr>
          <p:nvPr>
            <p:ph idx="1"/>
          </p:nvPr>
        </p:nvSpPr>
        <p:spPr>
          <a:xfrm>
            <a:off x="250825" y="830263"/>
            <a:ext cx="7724775" cy="511968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pt-BR" altLang="pt-BR" sz="2200" b="1" dirty="0" smtClean="0">
                <a:latin typeface="Verdana" pitchFamily="34" charset="0"/>
              </a:rPr>
              <a:t>Recebimento do benefício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BR" altLang="pt-BR" sz="2400" dirty="0" smtClean="0">
              <a:latin typeface="Verdana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t-BR" altLang="pt-BR" sz="2400" dirty="0" smtClean="0"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pt-BR" altLang="pt-BR" sz="1800" dirty="0" smtClean="0">
                <a:latin typeface="Verdana" pitchFamily="34" charset="0"/>
              </a:rPr>
              <a:t>O participante escolhe em quantas parcelas mensais quer receber o beneficio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pt-BR" altLang="pt-BR" sz="1800" dirty="0" smtClean="0">
                <a:latin typeface="Verdana" pitchFamily="34" charset="0"/>
              </a:rPr>
              <a:t>Renda mensal não vitalícia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pt-BR" altLang="pt-BR" sz="1800" dirty="0" smtClean="0">
                <a:latin typeface="Verdana" pitchFamily="34" charset="0"/>
              </a:rPr>
              <a:t>Participante pode rever anualmente o valor mensal (reprogramação do benefício futuro)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pt-BR" altLang="pt-BR" sz="1800" dirty="0" smtClean="0">
                <a:latin typeface="Verdana" pitchFamily="34" charset="0"/>
              </a:rPr>
              <a:t>A partir da </a:t>
            </a:r>
            <a:r>
              <a:rPr lang="pt-BR" altLang="pt-BR" sz="1800" b="1" dirty="0" smtClean="0">
                <a:latin typeface="Verdana" pitchFamily="34" charset="0"/>
              </a:rPr>
              <a:t>concessão</a:t>
            </a:r>
            <a:r>
              <a:rPr lang="pt-BR" altLang="pt-BR" sz="1800" dirty="0" smtClean="0">
                <a:latin typeface="Verdana" pitchFamily="34" charset="0"/>
              </a:rPr>
              <a:t> do benefício o participante poderá resgatar uma única vez, a qualquer momento, 15% do saldo total de sua conta</a:t>
            </a:r>
            <a:endParaRPr lang="pt-BR" altLang="pt-BR" sz="1000" dirty="0" smtClean="0">
              <a:latin typeface="Verdana" pitchFamily="34" charset="0"/>
            </a:endParaRPr>
          </a:p>
          <a:p>
            <a:pPr marL="0" indent="0" algn="just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</a:endParaRPr>
          </a:p>
          <a:p>
            <a:pPr marL="0" indent="0" algn="just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pt-BR" altLang="pt-BR" sz="2400" dirty="0" smtClean="0">
              <a:latin typeface="Verdana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pt-BR" altLang="pt-BR" sz="2400" dirty="0" smtClean="0">
              <a:latin typeface="Verdana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pt-BR" altLang="pt-BR" sz="2000" dirty="0" smtClean="0">
              <a:latin typeface="Verdana" pitchFamily="34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H:\USP\PREVIDENCIA\sp-prev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7" descr="tela-div-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H:\USP\PREVIDENCIA\sp-prev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</a:rPr>
              <a:t>Previdência Complementar</a:t>
            </a:r>
          </a:p>
        </p:txBody>
      </p:sp>
      <p:sp>
        <p:nvSpPr>
          <p:cNvPr id="24582" name="Espaço Reservado para Conteúdo 1"/>
          <p:cNvSpPr>
            <a:spLocks noGrp="1"/>
          </p:cNvSpPr>
          <p:nvPr>
            <p:ph idx="1"/>
          </p:nvPr>
        </p:nvSpPr>
        <p:spPr bwMode="auto">
          <a:xfrm>
            <a:off x="250825" y="2054225"/>
            <a:ext cx="8066088" cy="339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2300" indent="-44450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pt-BR" altLang="pt-BR" sz="3600" b="1" smtClean="0">
                <a:solidFill>
                  <a:srgbClr val="31859C"/>
                </a:solidFill>
                <a:latin typeface="Verdana" pitchFamily="34" charset="0"/>
                <a:cs typeface="Arial" charset="0"/>
              </a:rPr>
              <a:t>Ferramentas</a:t>
            </a:r>
          </a:p>
          <a:p>
            <a:pPr marL="622300" indent="-444500" algn="just" eaLnBrk="1" hangingPunct="1">
              <a:lnSpc>
                <a:spcPct val="150000"/>
              </a:lnSpc>
              <a:buFont typeface="Arial" charset="0"/>
              <a:buNone/>
            </a:pPr>
            <a:endParaRPr lang="pt-BR" altLang="pt-BR" sz="2200" b="1" smtClean="0">
              <a:latin typeface="Verdana" pitchFamily="34" charset="0"/>
            </a:endParaRPr>
          </a:p>
          <a:p>
            <a:pPr marL="622300" indent="-444500" algn="just" eaLnBrk="1" hangingPunct="1">
              <a:lnSpc>
                <a:spcPct val="150000"/>
              </a:lnSpc>
            </a:pPr>
            <a:r>
              <a:rPr lang="pt-BR" altLang="pt-BR" sz="2200" b="1" smtClean="0">
                <a:latin typeface="Verdana" pitchFamily="34" charset="0"/>
              </a:rPr>
              <a:t>Simulador SP-PREVCOM</a:t>
            </a:r>
          </a:p>
          <a:p>
            <a:pPr marL="622300" indent="-444500" algn="just" eaLnBrk="1" hangingPunct="1">
              <a:lnSpc>
                <a:spcPct val="150000"/>
              </a:lnSpc>
            </a:pPr>
            <a:r>
              <a:rPr lang="pt-BR" altLang="pt-BR" sz="2200" b="1" smtClean="0">
                <a:latin typeface="Verdana" pitchFamily="34" charset="0"/>
              </a:rPr>
              <a:t>Marteweb</a:t>
            </a:r>
          </a:p>
          <a:p>
            <a:pPr marL="622300" indent="-444500" algn="just" eaLnBrk="1" hangingPunct="1">
              <a:lnSpc>
                <a:spcPct val="150000"/>
              </a:lnSpc>
            </a:pPr>
            <a:r>
              <a:rPr lang="pt-BR" altLang="pt-BR" sz="2200" b="1" smtClean="0">
                <a:latin typeface="Verdana" pitchFamily="34" charset="0"/>
              </a:rPr>
              <a:t>Site da Previdência Complementar USP</a:t>
            </a:r>
            <a:endParaRPr lang="pt-BR" altLang="pt-BR" sz="22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5" descr="apresenta-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0825" y="836613"/>
            <a:ext cx="7634288" cy="489585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t-BR" altLang="pt-BR" sz="2200" b="1" dirty="0" smtClean="0">
                <a:solidFill>
                  <a:srgbClr val="000000"/>
                </a:solidFill>
                <a:latin typeface="Verdana" pitchFamily="34" charset="0"/>
              </a:rPr>
              <a:t>Simuladores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sz="2400" dirty="0" smtClean="0">
              <a:latin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sz="24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pt-BR" sz="1800" dirty="0" smtClean="0">
                <a:latin typeface="Verdana" pitchFamily="34" charset="0"/>
              </a:rPr>
              <a:t>A </a:t>
            </a:r>
            <a:r>
              <a:rPr lang="pt-BR" sz="1800" dirty="0" smtClean="0">
                <a:latin typeface="Verdana" pitchFamily="34" charset="0"/>
                <a:hlinkClick r:id="rId3"/>
              </a:rPr>
              <a:t>SP-PREVCOM</a:t>
            </a:r>
            <a:r>
              <a:rPr lang="pt-BR" sz="1800" dirty="0" smtClean="0">
                <a:latin typeface="Verdana" pitchFamily="34" charset="0"/>
              </a:rPr>
              <a:t> disponibiliza no seu site um simulador da previdência complementar.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pt-BR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pt-BR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pt-BR" sz="1800" dirty="0" smtClean="0">
                <a:latin typeface="Verdana" pitchFamily="34" charset="0"/>
              </a:rPr>
              <a:t>A USP disponibilizará no Sistema </a:t>
            </a:r>
            <a:r>
              <a:rPr lang="pt-BR" sz="1800" dirty="0" err="1" smtClean="0">
                <a:latin typeface="Verdana" pitchFamily="34" charset="0"/>
                <a:hlinkClick r:id="rId4"/>
              </a:rPr>
              <a:t>MarteWeb</a:t>
            </a:r>
            <a:r>
              <a:rPr lang="pt-BR" sz="1800" dirty="0" smtClean="0">
                <a:latin typeface="Verdana" pitchFamily="34" charset="0"/>
              </a:rPr>
              <a:t> dois simuladores para o servidor: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pt-BR" sz="1800" dirty="0" smtClean="0">
              <a:latin typeface="Verdana" pitchFamily="34" charset="0"/>
            </a:endParaRPr>
          </a:p>
          <a:p>
            <a:pPr marL="360000" indent="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pt-BR" sz="1800" dirty="0">
                <a:latin typeface="Verdana" pitchFamily="34" charset="0"/>
              </a:rPr>
              <a:t>	</a:t>
            </a:r>
            <a:r>
              <a:rPr lang="pt-BR" sz="1800" dirty="0" smtClean="0">
                <a:latin typeface="Verdana" pitchFamily="34" charset="0"/>
              </a:rPr>
              <a:t>holerite</a:t>
            </a:r>
          </a:p>
          <a:p>
            <a:pPr marL="360000" indent="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pt-BR" sz="1800" dirty="0">
                <a:latin typeface="Verdana" pitchFamily="34" charset="0"/>
              </a:rPr>
              <a:t>	</a:t>
            </a:r>
            <a:r>
              <a:rPr lang="pt-BR" sz="1800" dirty="0" smtClean="0">
                <a:latin typeface="Verdana" pitchFamily="34" charset="0"/>
              </a:rPr>
              <a:t>holerite com a opção de Retroatividade.</a:t>
            </a:r>
          </a:p>
          <a:p>
            <a:pPr marL="0" indent="0" algn="just" eaLnBrk="1" hangingPunct="1">
              <a:defRPr/>
            </a:pPr>
            <a:endParaRPr lang="pt-BR" sz="2400" dirty="0" smtClean="0">
              <a:latin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sz="2400" dirty="0" smtClean="0">
              <a:latin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sz="2000" dirty="0" smtClean="0">
              <a:latin typeface="Verdana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H:\USP\PREVIDENCIA\sp-prevc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  <p:sp>
        <p:nvSpPr>
          <p:cNvPr id="26628" name="CaixaDeTexto 8"/>
          <p:cNvSpPr txBox="1">
            <a:spLocks noChangeArrowheads="1"/>
          </p:cNvSpPr>
          <p:nvPr/>
        </p:nvSpPr>
        <p:spPr bwMode="auto">
          <a:xfrm>
            <a:off x="107950" y="241300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>
                <a:latin typeface="Verdana" pitchFamily="34" charset="0"/>
              </a:rPr>
              <a:t>Tela do sistema Marteweb - Simulação (Servidor)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3208"/>
            <a:ext cx="9144000" cy="583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5"/>
          <p:cNvSpPr txBox="1">
            <a:spLocks noChangeArrowheads="1"/>
          </p:cNvSpPr>
          <p:nvPr/>
        </p:nvSpPr>
        <p:spPr bwMode="auto">
          <a:xfrm>
            <a:off x="107950" y="241300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>
                <a:latin typeface="Verdana" pitchFamily="34" charset="0"/>
              </a:rPr>
              <a:t>Tela do sistema Marteweb - Simulação (Servidor)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975"/>
            <a:ext cx="91440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H:\USP\PREVIDENCIA\sp-prev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699" name="CaixaDeTexto 5"/>
          <p:cNvSpPr txBox="1">
            <a:spLocks noChangeArrowheads="1"/>
          </p:cNvSpPr>
          <p:nvPr/>
        </p:nvSpPr>
        <p:spPr bwMode="auto">
          <a:xfrm>
            <a:off x="107950" y="241300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>
                <a:latin typeface="Verdana" pitchFamily="34" charset="0"/>
              </a:rPr>
              <a:t>Holerite simulado pelo sistema Marteweb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  <p:pic>
        <p:nvPicPr>
          <p:cNvPr id="29702" name="Picture 6" descr="C:\Users\Rodrigo\Pictures\simulaç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91769"/>
            <a:ext cx="8280920" cy="6266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44513"/>
            <a:ext cx="7242175" cy="6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23" name="Imagem 9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  <p:sp>
        <p:nvSpPr>
          <p:cNvPr id="30725" name="CaixaDeTexto 5"/>
          <p:cNvSpPr txBox="1">
            <a:spLocks noChangeArrowheads="1"/>
          </p:cNvSpPr>
          <p:nvPr/>
        </p:nvSpPr>
        <p:spPr bwMode="auto">
          <a:xfrm>
            <a:off x="107950" y="241300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>
                <a:latin typeface="Verdana" pitchFamily="34" charset="0"/>
              </a:rPr>
              <a:t>Tela do sistema Marteweb - Adesão (Servidor)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547813" y="3284538"/>
            <a:ext cx="936625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  <p:sp>
        <p:nvSpPr>
          <p:cNvPr id="31749" name="CaixaDeTexto 6"/>
          <p:cNvSpPr txBox="1">
            <a:spLocks noChangeArrowheads="1"/>
          </p:cNvSpPr>
          <p:nvPr/>
        </p:nvSpPr>
        <p:spPr bwMode="auto">
          <a:xfrm>
            <a:off x="107950" y="241300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>
                <a:latin typeface="Verdana" pitchFamily="34" charset="0"/>
              </a:rPr>
              <a:t>Tela do sistema Marteweb - Adesão (Servidor)</a:t>
            </a: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052513"/>
            <a:ext cx="91249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2" descr="apresenta-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836712"/>
            <a:ext cx="7740352" cy="525668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pt-BR" alt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que é a Previdência Complementar?</a:t>
            </a:r>
          </a:p>
          <a:p>
            <a:pPr algn="just" eaLnBrk="1" hangingPunct="1">
              <a:defRPr/>
            </a:pPr>
            <a:endParaRPr lang="pt-BR" alt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defRPr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 um benefício que complementa a aposentadoria paga tanto pelo  INSS quanto pela SPPREV, cujo teto está limitado a R$ 4.159,00.</a:t>
            </a:r>
          </a:p>
          <a:p>
            <a:pPr algn="just" eaLnBrk="1" hangingPunct="1">
              <a:buNone/>
              <a:defRPr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defRPr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Lei 14.653/2011 instituiu o regime de previdência complementar no âmbito do Estado de São 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Paulo e criou a SP-PREVCOM;</a:t>
            </a:r>
          </a:p>
          <a:p>
            <a:pPr algn="just" eaLnBrk="1" hangingPunct="1">
              <a:buNone/>
              <a:defRPr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defRPr/>
            </a:pPr>
            <a:r>
              <a:rPr lang="pt-BR" sz="1800" dirty="0" smtClean="0">
                <a:latin typeface="Verdana" pitchFamily="34" charset="0"/>
              </a:rPr>
              <a:t>Servidores celetistas e autárquicos contribuintes do INSS passam a ter direito à previdência </a:t>
            </a:r>
            <a:r>
              <a:rPr lang="pt-BR" sz="1800" dirty="0" smtClean="0">
                <a:latin typeface="Verdana" pitchFamily="34" charset="0"/>
              </a:rPr>
              <a:t>complementar</a:t>
            </a:r>
          </a:p>
          <a:p>
            <a:pPr algn="just" eaLnBrk="1" hangingPunct="1">
              <a:defRPr/>
            </a:pPr>
            <a:endParaRPr lang="pt-BR" sz="1800" dirty="0" smtClean="0"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Fiscalizada pela Superintendência Nacional de Previdência Complementar  (</a:t>
            </a:r>
            <a:r>
              <a:rPr lang="pt-BR" altLang="pt-BR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Previc</a:t>
            </a: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); Conselho Nacional de Previdência Complementar (CNPC) e Ministério da Previdência Social (MPS)</a:t>
            </a:r>
          </a:p>
          <a:p>
            <a:pPr algn="just" eaLnBrk="1" hangingPunct="1">
              <a:buNone/>
              <a:defRPr/>
            </a:pPr>
            <a:endParaRPr lang="pt-BR" sz="1800" dirty="0" smtClean="0">
              <a:latin typeface="Verdana" pitchFamily="34" charset="0"/>
            </a:endParaRPr>
          </a:p>
          <a:p>
            <a:pPr algn="just" eaLnBrk="1" hangingPunct="1">
              <a:buNone/>
              <a:defRPr/>
            </a:pPr>
            <a:endParaRPr lang="pt-BR" alt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pt-BR" alt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H:\USP\PREVIDENCIA\sp-prev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  <p:sp>
        <p:nvSpPr>
          <p:cNvPr id="32772" name="CaixaDeTexto 5"/>
          <p:cNvSpPr txBox="1">
            <a:spLocks noChangeArrowheads="1"/>
          </p:cNvSpPr>
          <p:nvPr/>
        </p:nvSpPr>
        <p:spPr bwMode="auto">
          <a:xfrm>
            <a:off x="107950" y="241300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>
                <a:latin typeface="Verdana" pitchFamily="34" charset="0"/>
              </a:rPr>
              <a:t>Tela do sistema Marteweb - Adesão (Servidor)</a:t>
            </a: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565" y="688974"/>
            <a:ext cx="7573860" cy="616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3795" name="Imagem 7"/>
          <p:cNvPicPr>
            <a:picLocks noChangeAspect="1" noChangeArrowheads="1"/>
          </p:cNvPicPr>
          <p:nvPr/>
        </p:nvPicPr>
        <p:blipFill>
          <a:blip r:embed="rId2" cstate="print"/>
          <a:srcRect l="955" t="890" r="-760" b="-3070"/>
          <a:stretch>
            <a:fillRect/>
          </a:stretch>
        </p:blipFill>
        <p:spPr bwMode="auto">
          <a:xfrm>
            <a:off x="539552" y="980728"/>
            <a:ext cx="7991475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 cstate="print"/>
          <a:srcRect b="19794"/>
          <a:stretch>
            <a:fillRect/>
          </a:stretch>
        </p:blipFill>
        <p:spPr bwMode="auto">
          <a:xfrm>
            <a:off x="539552" y="908720"/>
            <a:ext cx="7947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CaixaDeTexto 6"/>
          <p:cNvSpPr txBox="1">
            <a:spLocks noChangeArrowheads="1"/>
          </p:cNvSpPr>
          <p:nvPr/>
        </p:nvSpPr>
        <p:spPr bwMode="auto">
          <a:xfrm>
            <a:off x="0" y="476672"/>
            <a:ext cx="828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 dirty="0">
                <a:latin typeface="Verdana" pitchFamily="34" charset="0"/>
              </a:rPr>
              <a:t>Tela do sistema </a:t>
            </a:r>
            <a:r>
              <a:rPr lang="pt-BR" altLang="pt-BR" sz="1400" dirty="0" err="1">
                <a:latin typeface="Verdana" pitchFamily="34" charset="0"/>
              </a:rPr>
              <a:t>Marteweb</a:t>
            </a:r>
            <a:r>
              <a:rPr lang="pt-BR" altLang="pt-BR" sz="1400" dirty="0">
                <a:latin typeface="Verdana" pitchFamily="34" charset="0"/>
              </a:rPr>
              <a:t> - Adesão (Servidor</a:t>
            </a:r>
            <a:r>
              <a:rPr lang="pt-BR" altLang="pt-BR" sz="1400" dirty="0" smtClean="0">
                <a:latin typeface="Verdana" pitchFamily="34" charset="0"/>
              </a:rPr>
              <a:t>) – Campo de Beneficiário </a:t>
            </a:r>
            <a:endParaRPr lang="pt-BR" altLang="pt-BR" sz="1400" dirty="0">
              <a:latin typeface="Verdana" pitchFamily="34" charset="0"/>
            </a:endParaRPr>
          </a:p>
        </p:txBody>
      </p:sp>
      <p:sp>
        <p:nvSpPr>
          <p:cNvPr id="33799" name="CaixaDeTexto 6"/>
          <p:cNvSpPr txBox="1">
            <a:spLocks noChangeArrowheads="1"/>
          </p:cNvSpPr>
          <p:nvPr/>
        </p:nvSpPr>
        <p:spPr bwMode="auto">
          <a:xfrm>
            <a:off x="357188" y="4665663"/>
            <a:ext cx="1079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000"/>
              <a:t>Clicar para incluir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403350" y="4789488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/>
          <a:lstStyle/>
          <a:p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Quem pode ser Beneficiário?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Cônjuge ou companheiro(a)</a:t>
            </a:r>
          </a:p>
          <a:p>
            <a:pPr marL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Companheiro(a) na constância de união homoafetiva;</a:t>
            </a:r>
          </a:p>
          <a:p>
            <a:pPr marL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Filhos menores de 21 anos não emancipados;</a:t>
            </a:r>
          </a:p>
          <a:p>
            <a:pPr marL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Filhos inválidos ou incapazes civilmente, desde que vivam sob dependência econômica do Participante;</a:t>
            </a:r>
          </a:p>
          <a:p>
            <a:pPr marL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Enteados e menores tutelados, desde 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 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comprovem a dependência 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econômica do 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Participante;</a:t>
            </a:r>
          </a:p>
          <a:p>
            <a:pPr marL="54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Pai e mãe, na ausência de cônjuge, companheiro(a) ou filhos menores de 21 anos, desde que comprovada a dependência econômica do Participante.   </a:t>
            </a: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54038" y="620713"/>
            <a:ext cx="8280400" cy="53435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pt-BR" altLang="pt-BR" sz="2200" b="1" dirty="0">
              <a:solidFill>
                <a:srgbClr val="000000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1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pt-BR" sz="1800" dirty="0">
              <a:solidFill>
                <a:srgbClr val="000000"/>
              </a:solidFill>
              <a:latin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pt-BR" sz="1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pt-BR" altLang="pt-BR" sz="1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pt-BR" altLang="pt-BR" sz="1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pt-BR" altLang="pt-BR" sz="1800" dirty="0" smtClean="0">
                <a:solidFill>
                  <a:srgbClr val="000000"/>
                </a:solidFill>
                <a:latin typeface="Verdana" pitchFamily="34" charset="0"/>
              </a:rPr>
              <a:t>   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:\USP\PREVIDENCIA\sp-prev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288088" y="0"/>
            <a:ext cx="28225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</a:rPr>
              <a:t>Previdência Complementar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581025"/>
            <a:ext cx="8980487" cy="67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5"/>
          <p:cNvSpPr txBox="1">
            <a:spLocks noChangeArrowheads="1"/>
          </p:cNvSpPr>
          <p:nvPr/>
        </p:nvSpPr>
        <p:spPr bwMode="auto">
          <a:xfrm>
            <a:off x="250825" y="806450"/>
            <a:ext cx="3556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200" b="1">
                <a:solidFill>
                  <a:srgbClr val="000000"/>
                </a:solidFill>
                <a:latin typeface="Verdana" pitchFamily="34" charset="0"/>
              </a:rPr>
              <a:t>Como aderir</a:t>
            </a:r>
          </a:p>
          <a:p>
            <a:endParaRPr lang="pt-BR" altLang="pt-BR" sz="24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00"/>
                </a:solidFill>
                <a:latin typeface="Verdana" pitchFamily="34" charset="0"/>
              </a:rPr>
              <a:t>O servidor é o responsável pelo acompanhamento de sua conta, alterações de alíquotas de contribuições, pagamentos, etc. (direto com a SP-PREVCOM)</a:t>
            </a:r>
          </a:p>
          <a:p>
            <a:pPr>
              <a:spcBef>
                <a:spcPct val="20000"/>
              </a:spcBef>
            </a:pPr>
            <a:endParaRPr lang="pt-BR" altLang="pt-BR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pt-BR" altLang="pt-BR" sz="1400">
                <a:solidFill>
                  <a:srgbClr val="000000"/>
                </a:solidFill>
                <a:latin typeface="Verdana" pitchFamily="34" charset="0"/>
              </a:rPr>
              <a:t>Posteriormente a SP-PREVCOM encaminhará o KIT DE ADESÃO ao servidor </a:t>
            </a:r>
          </a:p>
        </p:txBody>
      </p:sp>
      <p:sp>
        <p:nvSpPr>
          <p:cNvPr id="27" name="CaixaDeTexto 5"/>
          <p:cNvSpPr txBox="1">
            <a:spLocks noChangeArrowheads="1"/>
          </p:cNvSpPr>
          <p:nvPr/>
        </p:nvSpPr>
        <p:spPr bwMode="auto">
          <a:xfrm>
            <a:off x="4211638" y="981075"/>
            <a:ext cx="647700" cy="511175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prstClr val="white"/>
                </a:solidFill>
                <a:latin typeface="Verdana" pitchFamily="34" charset="0"/>
                <a:cs typeface="+mn-cs"/>
              </a:rPr>
              <a:t>1</a:t>
            </a:r>
          </a:p>
        </p:txBody>
      </p:sp>
      <p:sp>
        <p:nvSpPr>
          <p:cNvPr id="28" name="CaixaDeTexto 5"/>
          <p:cNvSpPr txBox="1">
            <a:spLocks noChangeArrowheads="1"/>
          </p:cNvSpPr>
          <p:nvPr/>
        </p:nvSpPr>
        <p:spPr bwMode="auto">
          <a:xfrm>
            <a:off x="4211638" y="1860550"/>
            <a:ext cx="647700" cy="511175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prstClr val="white"/>
                </a:solidFill>
                <a:latin typeface="Verdana" pitchFamily="34" charset="0"/>
                <a:cs typeface="+mn-cs"/>
              </a:rPr>
              <a:t>2</a:t>
            </a:r>
          </a:p>
        </p:txBody>
      </p:sp>
      <p:sp>
        <p:nvSpPr>
          <p:cNvPr id="29" name="CaixaDeTexto 5"/>
          <p:cNvSpPr txBox="1">
            <a:spLocks noChangeArrowheads="1"/>
          </p:cNvSpPr>
          <p:nvPr/>
        </p:nvSpPr>
        <p:spPr bwMode="auto">
          <a:xfrm>
            <a:off x="4211638" y="2781300"/>
            <a:ext cx="647700" cy="511175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prstClr val="white"/>
                </a:solidFill>
                <a:latin typeface="Verdana" pitchFamily="34" charset="0"/>
                <a:cs typeface="+mn-cs"/>
              </a:rPr>
              <a:t>3</a:t>
            </a:r>
          </a:p>
        </p:txBody>
      </p:sp>
      <p:sp>
        <p:nvSpPr>
          <p:cNvPr id="30" name="CaixaDeTexto 5"/>
          <p:cNvSpPr txBox="1">
            <a:spLocks noChangeArrowheads="1"/>
          </p:cNvSpPr>
          <p:nvPr/>
        </p:nvSpPr>
        <p:spPr bwMode="auto">
          <a:xfrm>
            <a:off x="4211638" y="3660775"/>
            <a:ext cx="647700" cy="511175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prstClr val="white"/>
                </a:solidFill>
                <a:latin typeface="Verdana" pitchFamily="34" charset="0"/>
                <a:cs typeface="+mn-cs"/>
              </a:rPr>
              <a:t>4</a:t>
            </a:r>
          </a:p>
        </p:txBody>
      </p:sp>
      <p:sp>
        <p:nvSpPr>
          <p:cNvPr id="31" name="CaixaDeTexto 5"/>
          <p:cNvSpPr txBox="1">
            <a:spLocks noChangeArrowheads="1"/>
          </p:cNvSpPr>
          <p:nvPr/>
        </p:nvSpPr>
        <p:spPr bwMode="auto">
          <a:xfrm>
            <a:off x="4211638" y="4724400"/>
            <a:ext cx="647700" cy="511175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prstClr val="white"/>
                </a:solidFill>
                <a:latin typeface="Verdana" pitchFamily="34" charset="0"/>
                <a:cs typeface="+mn-cs"/>
              </a:rPr>
              <a:t>5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4586288" y="981075"/>
            <a:ext cx="4033837" cy="8223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Servidor acessa </a:t>
            </a:r>
            <a:r>
              <a:rPr lang="pt-BR" sz="16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MarteWeb</a:t>
            </a:r>
            <a:endParaRPr lang="pt-BR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Menu “Minha Previdência / Adesão”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572000" y="1860550"/>
            <a:ext cx="4062413" cy="8636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Arial" charset="0"/>
              <a:buNone/>
              <a:defRPr/>
            </a:pPr>
            <a:endParaRPr lang="pt-BR" sz="9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pt-BR" sz="9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Servidor escolhe alíquota (%), beneficiários e opção de retroatividade</a:t>
            </a:r>
          </a:p>
          <a:p>
            <a:pPr algn="ctr">
              <a:defRPr/>
            </a:pPr>
            <a:r>
              <a:rPr lang="pt-BR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4586288" y="2781300"/>
            <a:ext cx="4033837" cy="8223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Servidor imprime formulário</a:t>
            </a:r>
          </a:p>
          <a:p>
            <a:pPr algn="ctr">
              <a:defRPr/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duas vias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586288" y="3660775"/>
            <a:ext cx="4033837" cy="10080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Servidor encaminha à Área de Pessoal o formulário assinado em duas vias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4586288" y="4724400"/>
            <a:ext cx="4162176" cy="18009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 de Pessoal valida no sistema e encaminha uma via do formulário à SP-PREVCOM e a outra anexa no processo de contagem de tempo</a:t>
            </a:r>
          </a:p>
          <a:p>
            <a:pPr algn="ctr">
              <a:defRPr/>
            </a:pPr>
            <a:endParaRPr lang="pt-BR" sz="5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pt-BR" sz="5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pt-BR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(Rua Bela Cintra, 934 – 01415-002 – Consolação</a:t>
            </a:r>
          </a:p>
          <a:p>
            <a:pPr algn="ctr">
              <a:defRPr/>
            </a:pPr>
            <a:r>
              <a:rPr lang="pt-BR" sz="1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A.c. Josi Andrade/Gisele Alencar -  Correio AR ou Malote)</a:t>
            </a:r>
          </a:p>
        </p:txBody>
      </p:sp>
      <p:pic>
        <p:nvPicPr>
          <p:cNvPr id="399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8" descr="H:\USP\PREVIDENCIA\sp-prev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2200" b="1" smtClean="0">
                <a:latin typeface="Verdana" pitchFamily="34" charset="0"/>
              </a:rPr>
              <a:t/>
            </a:r>
            <a:br>
              <a:rPr lang="pt-BR" altLang="pt-BR" sz="2200" b="1" smtClean="0">
                <a:latin typeface="Verdana" pitchFamily="34" charset="0"/>
              </a:rPr>
            </a:br>
            <a:r>
              <a:rPr lang="pt-BR" altLang="pt-BR" sz="2200" b="1" smtClean="0">
                <a:latin typeface="Verdana" pitchFamily="34" charset="0"/>
              </a:rPr>
              <a:t>Folha de Pagamentos</a:t>
            </a:r>
            <a:br>
              <a:rPr lang="pt-BR" altLang="pt-BR" sz="2200" b="1" smtClean="0">
                <a:latin typeface="Verdana" pitchFamily="34" charset="0"/>
              </a:rPr>
            </a:br>
            <a:r>
              <a:rPr lang="pt-BR" altLang="pt-BR" sz="2200" b="1" smtClean="0">
                <a:latin typeface="Verdana" pitchFamily="34" charset="0"/>
              </a:rPr>
              <a:t/>
            </a:r>
            <a:br>
              <a:rPr lang="pt-BR" altLang="pt-BR" sz="2200" b="1" smtClean="0">
                <a:latin typeface="Verdana" pitchFamily="34" charset="0"/>
              </a:rPr>
            </a:br>
            <a:r>
              <a:rPr lang="pt-BR" altLang="pt-BR" sz="2200" b="1" smtClean="0">
                <a:latin typeface="Verdana" pitchFamily="34" charset="0"/>
              </a:rPr>
              <a:t/>
            </a:r>
            <a:br>
              <a:rPr lang="pt-BR" altLang="pt-BR" sz="2200" b="1" smtClean="0">
                <a:latin typeface="Verdana" pitchFamily="34" charset="0"/>
              </a:rPr>
            </a:br>
            <a:endParaRPr lang="pt-BR" altLang="pt-BR" sz="2200" b="1" smtClean="0">
              <a:latin typeface="Verdana" pitchFamily="34" charset="0"/>
            </a:endParaRP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23528" y="1124744"/>
            <a:ext cx="8363272" cy="45259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pt-BR" sz="1800" dirty="0" smtClean="0">
                <a:latin typeface="Verdana" pitchFamily="34" charset="0"/>
              </a:rPr>
              <a:t>O desconto da PREVCOM tem prioridade sobre as consignações,</a:t>
            </a:r>
          </a:p>
          <a:p>
            <a:pPr algn="just">
              <a:buNone/>
              <a:defRPr/>
            </a:pPr>
            <a:r>
              <a:rPr lang="pt-BR" sz="1800" dirty="0" smtClean="0">
                <a:latin typeface="Verdana" pitchFamily="34" charset="0"/>
              </a:rPr>
              <a:t> 	ou seja, poderá excluir consignações (caso o servidor  esteja próximo da margem consignável) – </a:t>
            </a:r>
          </a:p>
          <a:p>
            <a:pPr algn="just">
              <a:buNone/>
              <a:defRPr/>
            </a:pPr>
            <a:r>
              <a:rPr lang="pt-BR" sz="1800" dirty="0" smtClean="0">
                <a:latin typeface="Verdana" pitchFamily="34" charset="0"/>
              </a:rPr>
              <a:t>	</a:t>
            </a:r>
            <a:r>
              <a:rPr lang="pt-BR" sz="1800" b="1" dirty="0" smtClean="0">
                <a:solidFill>
                  <a:srgbClr val="FF0000"/>
                </a:solidFill>
                <a:latin typeface="Verdana" pitchFamily="34" charset="0"/>
              </a:rPr>
              <a:t>IMPORTANTE:</a:t>
            </a:r>
            <a:r>
              <a:rPr lang="pt-BR" sz="1800" dirty="0" smtClean="0">
                <a:latin typeface="Verdana" pitchFamily="34" charset="0"/>
              </a:rPr>
              <a:t>  </a:t>
            </a:r>
            <a:r>
              <a:rPr lang="pt-BR" sz="1800" dirty="0" smtClean="0">
                <a:solidFill>
                  <a:srgbClr val="FF0000"/>
                </a:solidFill>
                <a:latin typeface="Verdana" pitchFamily="34" charset="0"/>
              </a:rPr>
              <a:t>Antes de aderir, simule no </a:t>
            </a:r>
            <a:r>
              <a:rPr lang="pt-BR" sz="1800" dirty="0" err="1" smtClean="0">
                <a:solidFill>
                  <a:srgbClr val="FF0000"/>
                </a:solidFill>
                <a:latin typeface="Verdana" pitchFamily="34" charset="0"/>
              </a:rPr>
              <a:t>Marteweb</a:t>
            </a:r>
            <a:r>
              <a:rPr lang="pt-BR" sz="1800" dirty="0" smtClean="0">
                <a:solidFill>
                  <a:srgbClr val="FF0000"/>
                </a:solidFill>
                <a:latin typeface="Verdana" pitchFamily="34" charset="0"/>
              </a:rPr>
              <a:t>.</a:t>
            </a:r>
          </a:p>
          <a:p>
            <a:pPr marL="0" indent="0" algn="just">
              <a:buFont typeface="Arial" charset="0"/>
              <a:buNone/>
              <a:defRPr/>
            </a:pPr>
            <a:endParaRPr lang="pt-BR" sz="1800" dirty="0" smtClean="0">
              <a:latin typeface="Verdana" pitchFamily="34" charset="0"/>
            </a:endParaRPr>
          </a:p>
          <a:p>
            <a:pPr algn="just">
              <a:defRPr/>
            </a:pPr>
            <a:r>
              <a:rPr lang="pt-BR" sz="1800" dirty="0" smtClean="0">
                <a:latin typeface="Verdana" pitchFamily="34" charset="0"/>
              </a:rPr>
              <a:t>A inclusão da contribuição da previdência complementar poderá inviabilizar o desconto de outras parcelas, como por exemplo empréstimo bancário</a:t>
            </a:r>
          </a:p>
          <a:p>
            <a:pPr marL="0" indent="0" algn="just">
              <a:buFont typeface="Arial" charset="0"/>
              <a:buNone/>
              <a:defRPr/>
            </a:pPr>
            <a:endParaRPr lang="pt-BR" sz="1800" dirty="0" smtClean="0">
              <a:latin typeface="Verdana" pitchFamily="34" charset="0"/>
            </a:endParaRPr>
          </a:p>
          <a:p>
            <a:pPr algn="just">
              <a:defRPr/>
            </a:pPr>
            <a:r>
              <a:rPr lang="pt-BR" sz="1800" dirty="0" smtClean="0">
                <a:latin typeface="Verdana" pitchFamily="34" charset="0"/>
              </a:rPr>
              <a:t>O desconto incide sobre folha de 13º salário</a:t>
            </a:r>
          </a:p>
          <a:p>
            <a:pPr marL="0" indent="0" algn="just">
              <a:buFont typeface="Arial" charset="0"/>
              <a:buNone/>
              <a:defRPr/>
            </a:pPr>
            <a:endParaRPr lang="pt-BR" sz="1800" dirty="0" smtClean="0">
              <a:latin typeface="Verdana" pitchFamily="34" charset="0"/>
            </a:endParaRPr>
          </a:p>
          <a:p>
            <a:pPr algn="just">
              <a:defRPr/>
            </a:pPr>
            <a:r>
              <a:rPr lang="pt-BR" sz="1800" dirty="0" smtClean="0">
                <a:latin typeface="Verdana" pitchFamily="34" charset="0"/>
              </a:rPr>
              <a:t>No mês de férias o desconto não será interrompido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H:\USP\PREVIDENCIA\sp-prev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47148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6" name="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2200" b="1" smtClean="0">
                <a:latin typeface="Verdana" pitchFamily="34" charset="0"/>
              </a:rPr>
              <a:t>Ferramentas para informação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4763" y="1052513"/>
            <a:ext cx="4936803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t-BR" sz="1800" b="1" dirty="0">
                <a:latin typeface="Verdana" pitchFamily="34" charset="0"/>
              </a:rPr>
              <a:t>S</a:t>
            </a:r>
            <a:r>
              <a:rPr lang="pt-BR" sz="1800" b="1" dirty="0" smtClean="0">
                <a:latin typeface="Verdana" pitchFamily="34" charset="0"/>
              </a:rPr>
              <a:t>ite </a:t>
            </a:r>
            <a:r>
              <a:rPr lang="pt-BR" sz="1800" b="1" dirty="0">
                <a:latin typeface="Verdana" pitchFamily="34" charset="0"/>
              </a:rPr>
              <a:t>SP-PREVCOM </a:t>
            </a:r>
            <a:endParaRPr lang="pt-BR" sz="1800" b="1" dirty="0" smtClean="0">
              <a:latin typeface="Verdana" pitchFamily="34" charset="0"/>
            </a:endParaRPr>
          </a:p>
          <a:p>
            <a:pPr marL="0" indent="0">
              <a:buFont typeface="Wingdings" pitchFamily="2" charset="2"/>
              <a:buChar char="Ø"/>
              <a:defRPr/>
            </a:pPr>
            <a:r>
              <a:rPr lang="pt-BR" sz="1800" dirty="0" smtClean="0">
                <a:latin typeface="Verdana" pitchFamily="34" charset="0"/>
              </a:rPr>
              <a:t>Regulamento  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pt-BR" sz="1800" dirty="0" smtClean="0">
                <a:latin typeface="Verdana" pitchFamily="34" charset="0"/>
              </a:rPr>
              <a:t>Simulador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Manual do Participante 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Estatuto Social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Código de Ética e Conduta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Notícias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Diretrizes de investimentos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Balanços e Relatórios financeiros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Área exclusiva para o participante</a:t>
            </a:r>
          </a:p>
          <a:p>
            <a:pPr marL="0" indent="0">
              <a:buFont typeface="Arial" charset="0"/>
              <a:buNone/>
              <a:defRPr/>
            </a:pPr>
            <a:endParaRPr lang="pt-BR" sz="1800" dirty="0" smtClean="0">
              <a:hlinkClick r:id="rId3"/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 sz="21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https://www.spprevcom.sp.gov.br/</a:t>
            </a:r>
            <a:endParaRPr lang="pt-BR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pt-B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pt-BR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sz="1800" dirty="0">
              <a:latin typeface="Verdana" pitchFamily="34" charset="0"/>
            </a:endParaRPr>
          </a:p>
          <a:p>
            <a:pPr marL="0" indent="0">
              <a:lnSpc>
                <a:spcPct val="200000"/>
              </a:lnSpc>
              <a:buFont typeface="Arial" charset="0"/>
              <a:buNone/>
              <a:defRPr/>
            </a:pPr>
            <a:endParaRPr lang="pt-BR" sz="1800" dirty="0" smtClean="0">
              <a:latin typeface="Verdana" pitchFamily="34" charset="0"/>
            </a:endParaRPr>
          </a:p>
          <a:p>
            <a:pPr marL="0" indent="0">
              <a:lnSpc>
                <a:spcPct val="200000"/>
              </a:lnSpc>
              <a:buFont typeface="Arial" charset="0"/>
              <a:buNone/>
              <a:defRPr/>
            </a:pPr>
            <a:endParaRPr lang="pt-BR" sz="1800" dirty="0">
              <a:latin typeface="Verdana" pitchFamily="34" charset="0"/>
            </a:endParaRPr>
          </a:p>
          <a:p>
            <a:pPr>
              <a:defRPr/>
            </a:pPr>
            <a:endParaRPr lang="pt-BR" dirty="0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H:\USP\PREVIDENCIA\sp-prev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6288088" y="0"/>
            <a:ext cx="28225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5" descr="apresenta-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Espaço Reservado para Conteúdo 1"/>
          <p:cNvSpPr>
            <a:spLocks noGrp="1"/>
          </p:cNvSpPr>
          <p:nvPr>
            <p:ph idx="1"/>
          </p:nvPr>
        </p:nvSpPr>
        <p:spPr bwMode="auto">
          <a:xfrm>
            <a:off x="250825" y="830263"/>
            <a:ext cx="7058025" cy="4902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pt-BR" alt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Acompanhamento da conta individual</a:t>
            </a:r>
          </a:p>
          <a:p>
            <a:pPr marL="0" indent="0" algn="just" eaLnBrk="1" hangingPunct="1">
              <a:buFont typeface="Arial" charset="0"/>
              <a:buNone/>
            </a:pPr>
            <a:endParaRPr lang="pt-BR" alt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pt-BR" alt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SP-PREVCOM, ao confirmar a inscrição, cria conta individual do servidor e disponibiliza o acesso, via senha pessoal, através do site </a:t>
            </a:r>
            <a:r>
              <a:rPr lang="pt-BR" altLang="pt-BR" sz="1800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www.spprevcom.sp.gov.br</a:t>
            </a: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endParaRPr lang="pt-BR" alt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endParaRPr lang="pt-BR" alt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endParaRPr lang="pt-BR" alt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pt-BR" altLang="pt-BR" sz="2000" dirty="0" smtClean="0">
              <a:latin typeface="Verdana" pitchFamily="34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8" descr="H:\USP\PREVIDENCIA\sp-prev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2200" b="1" smtClean="0">
                <a:latin typeface="Verdana" pitchFamily="34" charset="0"/>
              </a:rPr>
              <a:t>Ferramentas para informação</a:t>
            </a:r>
            <a:endParaRPr lang="pt-BR" altLang="pt-BR" sz="22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400" y="1125538"/>
            <a:ext cx="7931150" cy="4741862"/>
          </a:xfrm>
        </p:spPr>
        <p:txBody>
          <a:bodyPr/>
          <a:lstStyle/>
          <a:p>
            <a:pPr>
              <a:defRPr/>
            </a:pPr>
            <a:endParaRPr lang="pt-BR" sz="1800" dirty="0" smtClean="0">
              <a:latin typeface="Verdana" pitchFamily="34" charset="0"/>
            </a:endParaRPr>
          </a:p>
          <a:p>
            <a:pPr>
              <a:defRPr/>
            </a:pPr>
            <a:r>
              <a:rPr lang="pt-BR" sz="1800" dirty="0" smtClean="0">
                <a:latin typeface="Verdana" pitchFamily="34" charset="0"/>
              </a:rPr>
              <a:t>Site da Previdência 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1800" dirty="0" smtClean="0">
                <a:latin typeface="Verdana" pitchFamily="34" charset="0"/>
              </a:rPr>
              <a:t>    Complementar USP</a:t>
            </a:r>
          </a:p>
          <a:p>
            <a:pPr marL="0" indent="0">
              <a:buFont typeface="Arial" charset="0"/>
              <a:buNone/>
              <a:defRPr/>
            </a:pPr>
            <a:endParaRPr lang="pt-BR" sz="1500" dirty="0" smtClean="0">
              <a:latin typeface="Verdana" pitchFamily="34" charset="0"/>
              <a:hlinkClick r:id="rId2"/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 sz="1800" dirty="0">
                <a:latin typeface="Verdana" pitchFamily="34" charset="0"/>
                <a:hlinkClick r:id="rId3"/>
              </a:rPr>
              <a:t>www.prevcomplementar.usp.br</a:t>
            </a:r>
            <a:endParaRPr lang="pt-BR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pt-BR" sz="1450" dirty="0">
              <a:latin typeface="Verdana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341438"/>
            <a:ext cx="5292080" cy="52562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 descr="H:\USP\PREVIDENCIA\sp-prevc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288088" y="0"/>
            <a:ext cx="28225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2200" b="1" smtClean="0">
                <a:solidFill>
                  <a:srgbClr val="000000"/>
                </a:solidFill>
                <a:latin typeface="Verdana" pitchFamily="34" charset="0"/>
              </a:rPr>
              <a:t>Ferramentas para informação</a:t>
            </a:r>
            <a:endParaRPr lang="pt-BR" alt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5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pt-BR" dirty="0" smtClean="0"/>
          </a:p>
          <a:p>
            <a:pPr>
              <a:defRPr/>
            </a:pPr>
            <a:r>
              <a:rPr lang="pt-BR" sz="1800" dirty="0" smtClean="0">
                <a:latin typeface="Verdana" pitchFamily="34" charset="0"/>
              </a:rPr>
              <a:t>FAQ</a:t>
            </a:r>
          </a:p>
          <a:p>
            <a:pPr marL="0" indent="0">
              <a:buFont typeface="Arial" charset="0"/>
              <a:buNone/>
              <a:defRPr/>
            </a:pPr>
            <a:endParaRPr lang="pt-BR" sz="1800" dirty="0" smtClean="0">
              <a:latin typeface="Verdana" pitchFamily="34" charset="0"/>
              <a:hlinkClick r:id="rId2"/>
            </a:endParaRPr>
          </a:p>
          <a:p>
            <a:pPr marL="0" indent="0">
              <a:buFont typeface="Arial" charset="0"/>
              <a:buNone/>
              <a:defRPr/>
            </a:pPr>
            <a:endParaRPr lang="pt-BR" sz="18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052513"/>
            <a:ext cx="6253162" cy="53816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 descr="H:\USP\PREVIDENCIA\sp-prev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288088" y="0"/>
            <a:ext cx="28225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5"/>
          <p:cNvSpPr txBox="1">
            <a:spLocks noChangeArrowheads="1"/>
          </p:cNvSpPr>
          <p:nvPr/>
        </p:nvSpPr>
        <p:spPr bwMode="auto">
          <a:xfrm>
            <a:off x="250825" y="806450"/>
            <a:ext cx="86963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200" b="1">
                <a:latin typeface="Verdana" pitchFamily="34" charset="0"/>
              </a:rPr>
              <a:t>Previdência Obrigatória e Previdência Complementar</a:t>
            </a:r>
            <a:endParaRPr lang="pt-BR" altLang="pt-BR" sz="22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125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349500"/>
            <a:ext cx="8002588" cy="3887788"/>
          </a:xfrm>
        </p:spPr>
        <p:txBody>
          <a:bodyPr/>
          <a:lstStyle/>
          <a:p>
            <a:pPr>
              <a:defRPr/>
            </a:pPr>
            <a:endParaRPr lang="pt-BR" sz="2800" dirty="0"/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/>
          </a:p>
          <a:p>
            <a:pPr marL="0" indent="0">
              <a:buFont typeface="Arial" charset="0"/>
              <a:buNone/>
              <a:defRPr/>
            </a:pPr>
            <a:endParaRPr lang="pt-BR" sz="28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:\USP\PREVIDENCIA\sp-prev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7544" y="1628800"/>
          <a:ext cx="8278563" cy="3961159"/>
        </p:xfrm>
        <a:graphic>
          <a:graphicData uri="http://schemas.openxmlformats.org/drawingml/2006/table">
            <a:tbl>
              <a:tblPr/>
              <a:tblGrid>
                <a:gridCol w="1655304"/>
                <a:gridCol w="1655307"/>
                <a:gridCol w="1657341"/>
                <a:gridCol w="1655304"/>
                <a:gridCol w="1655307"/>
              </a:tblGrid>
              <a:tr h="801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4885" marR="114885" marT="57367" marB="5736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PREVIDÊNCIA OBRIGATÓRIA</a:t>
                      </a:r>
                    </a:p>
                  </a:txBody>
                  <a:tcPr marL="114885" marR="114885" marT="57367" marB="573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PREVIDÊNCIA COMPLEMENTAR</a:t>
                      </a:r>
                    </a:p>
                  </a:txBody>
                  <a:tcPr marL="114885" marR="114885" marT="57367" marB="573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ADMINISTRADOR</a:t>
                      </a:r>
                    </a:p>
                  </a:txBody>
                  <a:tcPr marL="114885" marR="114885" marT="57367" marB="573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REGIME GERAL (</a:t>
                      </a: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INSS</a:t>
                      </a:r>
                      <a:r>
                        <a:rPr kumimoji="0" lang="pt-B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114885" marR="114885" marT="57367" marB="573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REGIME PRÓPRIO DO ESTADO (</a:t>
                      </a: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SPPREV</a:t>
                      </a:r>
                      <a:r>
                        <a:rPr kumimoji="0" lang="pt-B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114885" marR="114885" marT="57367" marB="573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ABERTA (Bancos e Seguradoras)</a:t>
                      </a:r>
                    </a:p>
                  </a:txBody>
                  <a:tcPr marL="114885" marR="114885" marT="57367" marB="573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FECHADA (Fundos de Pensão)</a:t>
                      </a:r>
                    </a:p>
                  </a:txBody>
                  <a:tcPr marL="114885" marR="114885" marT="57367" marB="573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1119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TETO</a:t>
                      </a:r>
                    </a:p>
                  </a:txBody>
                  <a:tcPr marL="114885" marR="114885" marT="57367" marB="573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R$ 4.159,00</a:t>
                      </a:r>
                    </a:p>
                  </a:txBody>
                  <a:tcPr marL="114885" marR="114885" marT="57367" marB="573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4885" marR="114885" marT="57367" marB="573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 ACORDO COM O TEMPO E O VALOR DE CONTRIBUIÇÃO</a:t>
                      </a:r>
                    </a:p>
                  </a:txBody>
                  <a:tcPr marL="114885" marR="114885" marT="57367" marB="573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2200" b="1" smtClean="0">
                <a:solidFill>
                  <a:srgbClr val="000000"/>
                </a:solidFill>
                <a:latin typeface="Verdana" pitchFamily="34" charset="0"/>
              </a:rPr>
              <a:t>Ferramentas para informação</a:t>
            </a:r>
            <a:endParaRPr lang="pt-BR" altLang="pt-BR" smtClean="0"/>
          </a:p>
        </p:txBody>
      </p:sp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79388" y="7651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 sz="1800" smtClean="0">
              <a:latin typeface="Verdana" pitchFamily="34" charset="0"/>
            </a:endParaRPr>
          </a:p>
          <a:p>
            <a:endParaRPr lang="pt-BR" altLang="pt-BR" sz="1800" smtClean="0">
              <a:latin typeface="Verdana" pitchFamily="34" charset="0"/>
            </a:endParaRPr>
          </a:p>
          <a:p>
            <a:endParaRPr lang="pt-BR" altLang="pt-BR" sz="1800" smtClean="0">
              <a:latin typeface="Verdana" pitchFamily="34" charset="0"/>
            </a:endParaRPr>
          </a:p>
          <a:p>
            <a:r>
              <a:rPr lang="pt-BR" altLang="pt-BR" sz="1800" smtClean="0">
                <a:latin typeface="Verdana" pitchFamily="34" charset="0"/>
              </a:rPr>
              <a:t>Cartilha</a:t>
            </a:r>
          </a:p>
          <a:p>
            <a:endParaRPr lang="pt-BR" altLang="pt-BR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08050"/>
            <a:ext cx="5619750" cy="5657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8" descr="H:\USP\PREVIDENCIA\sp-prev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288088" y="0"/>
            <a:ext cx="28225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8" descr="H:\USP\PREVIDENCIA\sp-prev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288088" y="0"/>
            <a:ext cx="28225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</a:rPr>
              <a:t>Previdência Complementar</a:t>
            </a: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539552" y="3356992"/>
            <a:ext cx="2592387" cy="630238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tIns="0" bIns="108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altLang="pt-BR" sz="2000" b="1" dirty="0">
                <a:solidFill>
                  <a:prstClr val="white"/>
                </a:solidFill>
                <a:latin typeface="Verdana" pitchFamily="34" charset="0"/>
                <a:cs typeface="+mn-cs"/>
              </a:rPr>
              <a:t>Área de Pessoal</a:t>
            </a: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67544" y="620688"/>
            <a:ext cx="5616575" cy="631825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tIns="0" bIns="108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altLang="pt-BR" sz="2000" b="1" dirty="0">
                <a:solidFill>
                  <a:prstClr val="white"/>
                </a:solidFill>
                <a:latin typeface="Verdana" pitchFamily="34" charset="0"/>
                <a:cs typeface="+mn-cs"/>
              </a:rPr>
              <a:t>Servidor Participante / SP-PREVCOM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79512" y="1196752"/>
            <a:ext cx="8713787" cy="1943100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723900" indent="-457200" algn="just">
              <a:lnSpc>
                <a:spcPts val="37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000000"/>
                </a:solidFill>
                <a:latin typeface="Verdana" pitchFamily="34" charset="0"/>
              </a:rPr>
              <a:t>Alterar a alíquota </a:t>
            </a:r>
          </a:p>
          <a:p>
            <a:pPr marL="723900" indent="-457200" algn="just">
              <a:lnSpc>
                <a:spcPts val="37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000000"/>
                </a:solidFill>
                <a:latin typeface="Verdana" pitchFamily="34" charset="0"/>
              </a:rPr>
              <a:t>Acompanhar os rendimentos</a:t>
            </a:r>
          </a:p>
          <a:p>
            <a:pPr marL="723900" indent="-457200" algn="just">
              <a:lnSpc>
                <a:spcPts val="37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000000"/>
                </a:solidFill>
                <a:latin typeface="Verdana" pitchFamily="34" charset="0"/>
              </a:rPr>
              <a:t>Aporte, portabilidade, resgate etc.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9512" y="3861048"/>
            <a:ext cx="8713787" cy="2232025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723900" indent="-457200">
              <a:lnSpc>
                <a:spcPts val="37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Receber o formulário</a:t>
            </a:r>
          </a:p>
          <a:p>
            <a:pPr marL="723900" indent="-457200">
              <a:lnSpc>
                <a:spcPts val="37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Validar / Desvalidar</a:t>
            </a:r>
          </a:p>
          <a:p>
            <a:pPr marL="723900" indent="-457200">
              <a:lnSpc>
                <a:spcPts val="37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Enviar uma via do formulário por A.R./Malote para a SP-PREVCOM</a:t>
            </a:r>
          </a:p>
          <a:p>
            <a:pPr marL="723900" indent="-457200">
              <a:lnSpc>
                <a:spcPts val="37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pc="-3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Juntar a outra via no processo de contagem de tempo do servidor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8" descr="H:\USP\PREVIDENCIA\sp-prev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288088" y="0"/>
            <a:ext cx="28225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</a:rPr>
              <a:t>Previdência Complementar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620688"/>
            <a:ext cx="792088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pt-BR" altLang="pt-BR" sz="2400" b="1" dirty="0">
                <a:solidFill>
                  <a:srgbClr val="000000"/>
                </a:solidFill>
                <a:latin typeface="Verdana" pitchFamily="34" charset="0"/>
              </a:rPr>
              <a:t>Canais de atendimento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sz="2000" dirty="0">
              <a:latin typeface="Verdana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pt-B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Atendimento Servidores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 previdenciacom@usp.br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Plantões SP-PREVCOM – Postos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 Unidades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pt-BR" sz="14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pt-BR" sz="1900" b="1" dirty="0">
                <a:latin typeface="Verdana" pitchFamily="34" charset="0"/>
              </a:rPr>
              <a:t>Atendimento Seção de Pessoal</a:t>
            </a:r>
          </a:p>
          <a:p>
            <a:pPr marL="540000"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Verdana" pitchFamily="34" charset="0"/>
              </a:rPr>
              <a:t>E-mail: </a:t>
            </a:r>
            <a:r>
              <a:rPr lang="pt-BR" dirty="0" smtClean="0">
                <a:latin typeface="Verdana" pitchFamily="34" charset="0"/>
              </a:rPr>
              <a:t>scpesiag@usp.br</a:t>
            </a:r>
          </a:p>
          <a:p>
            <a:pPr marL="540000"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dirty="0" smtClean="0">
                <a:latin typeface="Verdana" pitchFamily="34" charset="0"/>
              </a:rPr>
              <a:t>Telefones</a:t>
            </a:r>
            <a:r>
              <a:rPr lang="pt-BR" dirty="0">
                <a:latin typeface="Verdana" pitchFamily="34" charset="0"/>
              </a:rPr>
              <a:t>: 3091-2774 / 3091-2777</a:t>
            </a:r>
          </a:p>
          <a:p>
            <a:pPr marL="400050" lvl="2" indent="0" algn="just" eaLnBrk="1" hangingPunct="1">
              <a:defRPr/>
            </a:pPr>
            <a:endParaRPr lang="pt-BR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pt-BR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Atendimento SP-PREVCOM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Telefones: (11) 3150-1943  / (11) 3150-1944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E-mail: formulário de contato no endereço: https://spprevcom.sp.gov.br/Contato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6" descr="apresenta-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-9525" y="14843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Muito Obrigado!</a:t>
            </a:r>
          </a:p>
        </p:txBody>
      </p:sp>
      <p:grpSp>
        <p:nvGrpSpPr>
          <p:cNvPr id="49156" name="Grupo 14"/>
          <p:cNvGrpSpPr>
            <a:grpSpLocks/>
          </p:cNvGrpSpPr>
          <p:nvPr/>
        </p:nvGrpSpPr>
        <p:grpSpPr bwMode="auto">
          <a:xfrm>
            <a:off x="755650" y="3213100"/>
            <a:ext cx="7107238" cy="842963"/>
            <a:chOff x="755576" y="2935511"/>
            <a:chExt cx="7108027" cy="842963"/>
          </a:xfrm>
        </p:grpSpPr>
        <p:pic>
          <p:nvPicPr>
            <p:cNvPr id="491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2935511"/>
              <a:ext cx="2214563" cy="842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Picture 8" descr="H:\USP\PREVIDENCIA\sp-prevco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28429" y="2971275"/>
              <a:ext cx="1335174" cy="77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Picture 9" descr="H:\USP\PREVIDENCIA\us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3195" y="2944980"/>
              <a:ext cx="2642037" cy="824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11113" y="5013325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3300"/>
              </a:lnSpc>
              <a:defRPr/>
            </a:pPr>
            <a:r>
              <a:rPr lang="pt-BR" alt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Previdência Complementar USP</a:t>
            </a:r>
          </a:p>
          <a:p>
            <a:pPr algn="ctr">
              <a:lnSpc>
                <a:spcPts val="3300"/>
              </a:lnSpc>
              <a:defRPr/>
            </a:pPr>
            <a:r>
              <a:rPr lang="pt-BR" alt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Seção de Pessoal IAG/USP</a:t>
            </a:r>
            <a:endParaRPr lang="pt-BR" alt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1"/>
          <p:cNvSpPr>
            <a:spLocks noGrp="1"/>
          </p:cNvSpPr>
          <p:nvPr>
            <p:ph idx="4294967295"/>
          </p:nvPr>
        </p:nvSpPr>
        <p:spPr bwMode="auto">
          <a:xfrm>
            <a:off x="250825" y="549275"/>
            <a:ext cx="8677275" cy="4967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800"/>
              </a:spcBef>
              <a:buFont typeface="Arial" charset="0"/>
              <a:buNone/>
            </a:pPr>
            <a:r>
              <a:rPr lang="pt-BR" altLang="pt-BR" sz="2200" b="1" dirty="0" smtClean="0">
                <a:latin typeface="Verdana" pitchFamily="34" charset="0"/>
              </a:rPr>
              <a:t>Principais características do plano PREVCOM RG-UNIS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Patrocinador: USP, UNICAMP e UNESP;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adesão é opcional e pode ser realizada a qualquer momento;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alíquota de contribuição é definida pelo servidor (podendo ser alterada uma vez por ano, no mês do aniversário do Servidor);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Contas individuais;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Contribuições mensais dedutíveis do imposto de renda retido na fonte;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</a:rPr>
              <a:t>SP-PREVCOM administrará contas individuais e os </a:t>
            </a:r>
            <a:r>
              <a:rPr lang="pt-BR" altLang="pt-BR" sz="1800" dirty="0" smtClean="0">
                <a:latin typeface="Verdana" pitchFamily="34" charset="0"/>
              </a:rPr>
              <a:t>investimentos</a:t>
            </a:r>
            <a:endParaRPr lang="pt-BR" altLang="pt-BR" sz="1800" dirty="0" smtClean="0">
              <a:latin typeface="Verdana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:\USP\PREVIDENCIA\sp-prev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H:\USP\PREVIDENCIA\sp-prev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557338"/>
            <a:ext cx="5903913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Espaço Reservado para Conteúdo 1"/>
          <p:cNvSpPr>
            <a:spLocks noGrp="1"/>
          </p:cNvSpPr>
          <p:nvPr>
            <p:ph idx="1"/>
          </p:nvPr>
        </p:nvSpPr>
        <p:spPr bwMode="auto">
          <a:xfrm>
            <a:off x="250825" y="836613"/>
            <a:ext cx="4608513" cy="43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pt-BR" sz="2200" b="1" smtClean="0">
                <a:latin typeface="Verdana" pitchFamily="34" charset="0"/>
              </a:rPr>
              <a:t>Formas de Contribuição</a:t>
            </a:r>
            <a:endParaRPr lang="pt-BR" altLang="pt-BR" sz="220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54200" y="1616075"/>
            <a:ext cx="7181850" cy="4692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>
              <a:lnSpc>
                <a:spcPct val="90000"/>
              </a:lnSpc>
              <a:defRPr/>
            </a:pPr>
            <a:r>
              <a:rPr lang="pt-BR" altLang="pt-BR" dirty="0">
                <a:latin typeface="Verdana" pitchFamily="34" charset="0"/>
                <a:cs typeface="+mn-cs"/>
              </a:rPr>
              <a:t>1- Servidores que recebem </a:t>
            </a:r>
            <a:r>
              <a:rPr lang="pt-BR" altLang="pt-BR" u="sng" dirty="0">
                <a:latin typeface="Verdana" pitchFamily="34" charset="0"/>
                <a:cs typeface="+mn-cs"/>
              </a:rPr>
              <a:t>acima</a:t>
            </a:r>
            <a:r>
              <a:rPr lang="pt-BR" altLang="pt-BR" dirty="0">
                <a:latin typeface="Verdana" pitchFamily="34" charset="0"/>
                <a:cs typeface="+mn-cs"/>
              </a:rPr>
              <a:t> do teto: </a:t>
            </a:r>
          </a:p>
          <a:p>
            <a:pPr marL="444500">
              <a:lnSpc>
                <a:spcPct val="90000"/>
              </a:lnSpc>
              <a:buFont typeface="Arial" charset="0"/>
              <a:buAutoNum type="alphaLcParenR"/>
              <a:defRPr/>
            </a:pPr>
            <a:endParaRPr lang="pt-BR" altLang="pt-BR" b="1" dirty="0">
              <a:latin typeface="Verdana" pitchFamily="34" charset="0"/>
              <a:cs typeface="+mn-cs"/>
            </a:endParaRPr>
          </a:p>
          <a:p>
            <a:pPr marL="444500">
              <a:lnSpc>
                <a:spcPct val="90000"/>
              </a:lnSpc>
              <a:buFont typeface="Arial" charset="0"/>
              <a:buNone/>
              <a:defRPr/>
            </a:pPr>
            <a:r>
              <a:rPr lang="pt-BR" alt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PARTICIPANTE ATIVO</a:t>
            </a:r>
          </a:p>
          <a:p>
            <a:pPr marL="444500">
              <a:lnSpc>
                <a:spcPct val="90000"/>
              </a:lnSpc>
              <a:buFont typeface="Arial" charset="0"/>
              <a:buNone/>
              <a:defRPr/>
            </a:pPr>
            <a:endParaRPr lang="pt-BR" altLang="pt-BR" dirty="0">
              <a:latin typeface="Verdana" pitchFamily="34" charset="0"/>
              <a:cs typeface="+mn-cs"/>
            </a:endParaRPr>
          </a:p>
          <a:p>
            <a:pPr marL="444500" lvl="1">
              <a:lnSpc>
                <a:spcPts val="2600"/>
              </a:lnSpc>
              <a:buFont typeface="Arial" pitchFamily="34" charset="0"/>
              <a:buChar char="•"/>
              <a:defRPr/>
            </a:pPr>
            <a:r>
              <a:rPr lang="pt-BR" altLang="pt-BR" dirty="0">
                <a:solidFill>
                  <a:schemeClr val="accent1"/>
                </a:solidFill>
                <a:latin typeface="Verdana" pitchFamily="34" charset="0"/>
                <a:cs typeface="+mn-cs"/>
              </a:rPr>
              <a:t>1%</a:t>
            </a:r>
            <a:r>
              <a:rPr lang="pt-BR" altLang="pt-BR" dirty="0">
                <a:latin typeface="Verdana" pitchFamily="34" charset="0"/>
                <a:cs typeface="+mn-cs"/>
              </a:rPr>
              <a:t> a </a:t>
            </a:r>
            <a:r>
              <a:rPr lang="pt-BR" altLang="pt-BR" dirty="0">
                <a:solidFill>
                  <a:schemeClr val="accent1"/>
                </a:solidFill>
                <a:latin typeface="Verdana" pitchFamily="34" charset="0"/>
                <a:cs typeface="+mn-cs"/>
              </a:rPr>
              <a:t>20%</a:t>
            </a:r>
            <a:r>
              <a:rPr lang="pt-BR" altLang="pt-BR" dirty="0">
                <a:latin typeface="Verdana" pitchFamily="34" charset="0"/>
                <a:cs typeface="+mn-cs"/>
              </a:rPr>
              <a:t> - sobre a parte do salário superior ao teto </a:t>
            </a:r>
          </a:p>
          <a:p>
            <a:pPr marL="444500" lvl="1">
              <a:lnSpc>
                <a:spcPts val="2600"/>
              </a:lnSpc>
              <a:buFont typeface="Arial" pitchFamily="34" charset="0"/>
              <a:buChar char="•"/>
              <a:defRPr/>
            </a:pPr>
            <a:r>
              <a:rPr lang="pt-BR" altLang="pt-BR" dirty="0">
                <a:latin typeface="Verdana" pitchFamily="34" charset="0"/>
                <a:cs typeface="+mn-cs"/>
              </a:rPr>
              <a:t>Patrocinador acompanhará até o limite de </a:t>
            </a:r>
            <a:r>
              <a:rPr lang="pt-BR" altLang="pt-BR" dirty="0">
                <a:solidFill>
                  <a:schemeClr val="accent1"/>
                </a:solidFill>
                <a:latin typeface="Verdana" pitchFamily="34" charset="0"/>
                <a:cs typeface="+mn-cs"/>
              </a:rPr>
              <a:t>7,5%</a:t>
            </a:r>
          </a:p>
          <a:p>
            <a:pPr lvl="1">
              <a:lnSpc>
                <a:spcPct val="90000"/>
              </a:lnSpc>
              <a:buFont typeface="Arial" charset="0"/>
              <a:buNone/>
              <a:defRPr/>
            </a:pPr>
            <a:endParaRPr lang="pt-BR" altLang="pt-BR" dirty="0">
              <a:latin typeface="Verdana" pitchFamily="34" charset="0"/>
              <a:cs typeface="+mn-cs"/>
            </a:endParaRPr>
          </a:p>
          <a:p>
            <a:pPr marL="4305300" lvl="1">
              <a:lnSpc>
                <a:spcPct val="90000"/>
              </a:lnSpc>
              <a:buFont typeface="Arial" charset="0"/>
              <a:buNone/>
              <a:defRPr/>
            </a:pPr>
            <a:endParaRPr lang="pt-BR" altLang="pt-BR" sz="1200" b="1" dirty="0">
              <a:latin typeface="Verdana" pitchFamily="34" charset="0"/>
              <a:cs typeface="+mn-cs"/>
            </a:endParaRPr>
          </a:p>
          <a:p>
            <a:pPr marL="4572000" lvl="1">
              <a:lnSpc>
                <a:spcPct val="90000"/>
              </a:lnSpc>
              <a:buFont typeface="Arial" charset="0"/>
              <a:buNone/>
              <a:defRPr/>
            </a:pPr>
            <a:r>
              <a:rPr lang="pt-BR" altLang="pt-BR" sz="1200" b="1" dirty="0">
                <a:latin typeface="Verdana" pitchFamily="34" charset="0"/>
                <a:cs typeface="+mn-cs"/>
              </a:rPr>
              <a:t>Teto = R$ 4.159,00</a:t>
            </a:r>
          </a:p>
          <a:p>
            <a:pPr lvl="1">
              <a:lnSpc>
                <a:spcPct val="90000"/>
              </a:lnSpc>
              <a:buFont typeface="Arial" charset="0"/>
              <a:buNone/>
              <a:defRPr/>
            </a:pPr>
            <a:endParaRPr lang="pt-BR" altLang="pt-BR" dirty="0">
              <a:latin typeface="Verdana" pitchFamily="34" charset="0"/>
              <a:cs typeface="+mn-cs"/>
            </a:endParaRPr>
          </a:p>
          <a:p>
            <a:pPr lvl="1">
              <a:lnSpc>
                <a:spcPct val="90000"/>
              </a:lnSpc>
              <a:buFont typeface="Arial" charset="0"/>
              <a:buNone/>
              <a:defRPr/>
            </a:pPr>
            <a:endParaRPr lang="pt-BR" altLang="pt-BR" dirty="0">
              <a:latin typeface="Verdana" pitchFamily="34" charset="0"/>
              <a:cs typeface="+mn-cs"/>
            </a:endParaRPr>
          </a:p>
          <a:p>
            <a:pPr marL="1257300">
              <a:lnSpc>
                <a:spcPct val="90000"/>
              </a:lnSpc>
              <a:buFont typeface="Arial" charset="0"/>
              <a:buNone/>
              <a:defRPr/>
            </a:pPr>
            <a:r>
              <a:rPr lang="pt-BR" altLang="pt-BR" dirty="0">
                <a:latin typeface="Verdana" pitchFamily="34" charset="0"/>
                <a:cs typeface="+mn-cs"/>
              </a:rPr>
              <a:t>2- Servidores que recebem </a:t>
            </a:r>
            <a:r>
              <a:rPr lang="pt-BR" altLang="pt-BR" u="sng" dirty="0">
                <a:latin typeface="Verdana" pitchFamily="34" charset="0"/>
                <a:cs typeface="+mn-cs"/>
              </a:rPr>
              <a:t>abaixo</a:t>
            </a:r>
            <a:r>
              <a:rPr lang="pt-BR" altLang="pt-BR" dirty="0">
                <a:latin typeface="Verdana" pitchFamily="34" charset="0"/>
                <a:cs typeface="+mn-cs"/>
              </a:rPr>
              <a:t> do teto:</a:t>
            </a:r>
            <a:endParaRPr lang="pt-BR" altLang="pt-BR" b="1" dirty="0">
              <a:latin typeface="Verdana" pitchFamily="34" charset="0"/>
              <a:cs typeface="+mn-cs"/>
            </a:endParaRPr>
          </a:p>
          <a:p>
            <a:pPr marL="1257300">
              <a:lnSpc>
                <a:spcPct val="90000"/>
              </a:lnSpc>
              <a:buFont typeface="Arial" charset="0"/>
              <a:buNone/>
              <a:defRPr/>
            </a:pPr>
            <a:endParaRPr lang="pt-BR" altLang="pt-BR" dirty="0">
              <a:latin typeface="Verdana" pitchFamily="34" charset="0"/>
              <a:cs typeface="+mn-cs"/>
            </a:endParaRPr>
          </a:p>
          <a:p>
            <a:pPr marL="1257300" lvl="1">
              <a:buFont typeface="Arial" charset="0"/>
              <a:buNone/>
              <a:defRPr/>
            </a:pPr>
            <a:r>
              <a:rPr lang="pt-BR" alt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PARTICIPANTE ATIVO FACULTATIVO</a:t>
            </a:r>
          </a:p>
          <a:p>
            <a:pPr marL="1257300" lvl="1">
              <a:lnSpc>
                <a:spcPct val="90000"/>
              </a:lnSpc>
              <a:buFont typeface="Arial" charset="0"/>
              <a:buNone/>
              <a:defRPr/>
            </a:pPr>
            <a:endParaRPr lang="pt-BR" altLang="pt-BR" dirty="0">
              <a:latin typeface="Verdana" pitchFamily="34" charset="0"/>
              <a:cs typeface="+mn-cs"/>
            </a:endParaRPr>
          </a:p>
          <a:p>
            <a:pPr marL="1257300" lvl="1">
              <a:lnSpc>
                <a:spcPts val="2600"/>
              </a:lnSpc>
              <a:buFont typeface="Arial" pitchFamily="34" charset="0"/>
              <a:buChar char="•"/>
              <a:defRPr/>
            </a:pPr>
            <a:r>
              <a:rPr lang="pt-BR" altLang="pt-BR" dirty="0">
                <a:solidFill>
                  <a:schemeClr val="accent1"/>
                </a:solidFill>
                <a:latin typeface="Verdana" pitchFamily="34" charset="0"/>
                <a:cs typeface="+mn-cs"/>
              </a:rPr>
              <a:t>1% </a:t>
            </a:r>
            <a:r>
              <a:rPr lang="pt-BR" altLang="pt-BR" dirty="0">
                <a:latin typeface="Verdana" pitchFamily="34" charset="0"/>
                <a:cs typeface="+mn-cs"/>
              </a:rPr>
              <a:t>a</a:t>
            </a:r>
            <a:r>
              <a:rPr lang="pt-BR" altLang="pt-BR" dirty="0">
                <a:solidFill>
                  <a:schemeClr val="accent1"/>
                </a:solidFill>
                <a:latin typeface="Verdana" pitchFamily="34" charset="0"/>
                <a:cs typeface="+mn-cs"/>
              </a:rPr>
              <a:t> 20% </a:t>
            </a:r>
            <a:r>
              <a:rPr lang="pt-BR" altLang="pt-BR" dirty="0">
                <a:latin typeface="Verdana" pitchFamily="34" charset="0"/>
                <a:cs typeface="+mn-cs"/>
              </a:rPr>
              <a:t>- sobre o salário</a:t>
            </a:r>
          </a:p>
          <a:p>
            <a:pPr marL="1257300" lvl="1">
              <a:lnSpc>
                <a:spcPts val="2600"/>
              </a:lnSpc>
              <a:buFont typeface="Arial" pitchFamily="34" charset="0"/>
              <a:buChar char="•"/>
              <a:defRPr/>
            </a:pPr>
            <a:r>
              <a:rPr lang="pt-BR" altLang="pt-BR" dirty="0">
                <a:latin typeface="Verdana" pitchFamily="34" charset="0"/>
                <a:cs typeface="+mn-cs"/>
              </a:rPr>
              <a:t>não há a contrapartida do patrocinador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1"/>
          <p:cNvSpPr>
            <a:spLocks noGrp="1"/>
          </p:cNvSpPr>
          <p:nvPr>
            <p:ph idx="1"/>
          </p:nvPr>
        </p:nvSpPr>
        <p:spPr bwMode="auto">
          <a:xfrm>
            <a:off x="251520" y="548680"/>
            <a:ext cx="8569647" cy="54006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pt-BR" alt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Exemplo 1: Servidor T3 A + 2 Quinquênios 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Arial" charset="0"/>
              <a:buNone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Remuneração em outubro/2013 = </a:t>
            </a: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R$ 5.935,61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Arial" charset="0"/>
              <a:buNone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Valor Teto INSS  = </a:t>
            </a: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R$ 4.159,00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Arial" charset="0"/>
              <a:buNone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Diferença (Salário de Participação) = </a:t>
            </a: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R$ 1.776,61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Arial" charset="0"/>
              <a:buNone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Percentual escolhido pelo servidor = </a:t>
            </a: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7,5%</a:t>
            </a: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igual a </a:t>
            </a: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R$ 133,25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Arial" charset="0"/>
              <a:buNone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Patrocinador = </a:t>
            </a: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7,5%</a:t>
            </a: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igual a </a:t>
            </a: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R$ 133,25</a:t>
            </a:r>
          </a:p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 de Contribuições (USP e Servidor) = </a:t>
            </a: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R$ 266,50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Obs.: a contribuição obrigatória não sofrerá alteração. No exemplo seria de R$ 457,49 (11% dos vencimentos até o teto do INSS)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H:\USP\PREVIDENCIA\sp-prev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1"/>
          <p:cNvSpPr>
            <a:spLocks noGrp="1"/>
          </p:cNvSpPr>
          <p:nvPr>
            <p:ph idx="1"/>
          </p:nvPr>
        </p:nvSpPr>
        <p:spPr bwMode="auto">
          <a:xfrm>
            <a:off x="250825" y="836613"/>
            <a:ext cx="8280400" cy="5040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pt-BR" alt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Exemplo 2: Técnico 1A sem Quinquênio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Arial" charset="0"/>
              <a:buNone/>
            </a:pPr>
            <a:endParaRPr lang="pt-BR" alt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buFont typeface="Arial" charset="0"/>
              <a:buNone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Remuneração em outubro/2013 = </a:t>
            </a: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R$ 3.385,52  </a:t>
            </a: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(= ao salário de participação)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Arial" charset="0"/>
              <a:buNone/>
            </a:pP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Percentual escolhido pelo servidor = </a:t>
            </a: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7,5%</a:t>
            </a:r>
            <a:r>
              <a:rPr lang="pt-BR" alt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igual a </a:t>
            </a: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R$ 253,91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pt-BR" alt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Obs.: a contribuição obrigatória não sofrerá alteração. No exemplo seria de R$ 372,40 (11% dos vencimentos até o teto do INSS)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H:\USP\PREVIDENCIA\sp-prev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5" descr="apresenta-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Espaço Reservado para Conteúdo 1"/>
          <p:cNvSpPr>
            <a:spLocks noGrp="1"/>
          </p:cNvSpPr>
          <p:nvPr>
            <p:ph idx="1"/>
          </p:nvPr>
        </p:nvSpPr>
        <p:spPr bwMode="auto">
          <a:xfrm>
            <a:off x="250825" y="476250"/>
            <a:ext cx="7561263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ts val="2400"/>
              </a:spcBef>
              <a:buFont typeface="Arial" charset="0"/>
              <a:buNone/>
            </a:pPr>
            <a:r>
              <a:rPr lang="pt-BR" altLang="pt-BR" sz="2200" b="1" dirty="0" smtClean="0">
                <a:latin typeface="Verdana" pitchFamily="34" charset="0"/>
              </a:rPr>
              <a:t>Retroatividade</a:t>
            </a:r>
          </a:p>
          <a:p>
            <a:pPr algn="just" eaLnBrk="1" hangingPunct="1">
              <a:lnSpc>
                <a:spcPct val="150000"/>
              </a:lnSpc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</a:rPr>
              <a:t>Retroação dos efeitos financeiros até </a:t>
            </a:r>
            <a:r>
              <a:rPr lang="pt-BR" altLang="pt-BR" sz="1800" b="1" dirty="0" smtClean="0">
                <a:latin typeface="Verdana" pitchFamily="34" charset="0"/>
              </a:rPr>
              <a:t>23/12/2011</a:t>
            </a:r>
            <a:r>
              <a:rPr lang="pt-BR" altLang="pt-BR" sz="1800" dirty="0" smtClean="0">
                <a:latin typeface="Verdana" pitchFamily="34" charset="0"/>
              </a:rPr>
              <a:t> ou a data de ingresso se posterior.</a:t>
            </a:r>
          </a:p>
          <a:p>
            <a:pPr algn="just" eaLnBrk="1" hangingPunct="1"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</a:rPr>
              <a:t>A retroatividade será considerada como tempo de contribuição no plano.</a:t>
            </a:r>
          </a:p>
          <a:p>
            <a:pPr algn="just" eaLnBrk="1" hangingPunct="1"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</a:rPr>
              <a:t>Participante pode escolher até quando retroagir.</a:t>
            </a:r>
          </a:p>
          <a:p>
            <a:pPr algn="just" eaLnBrk="1" hangingPunct="1"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</a:rPr>
              <a:t>Contribuição baseada no salário vigente da época.</a:t>
            </a:r>
          </a:p>
          <a:p>
            <a:pPr algn="just" eaLnBrk="1" hangingPunct="1"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</a:rPr>
              <a:t>O Patrocinador também acompanhará em até 7,5%.</a:t>
            </a:r>
          </a:p>
          <a:p>
            <a:pPr algn="just" eaLnBrk="1" hangingPunct="1">
              <a:spcBef>
                <a:spcPts val="1800"/>
              </a:spcBef>
            </a:pPr>
            <a:r>
              <a:rPr lang="pt-BR" altLang="pt-BR" sz="1800" dirty="0" smtClean="0">
                <a:latin typeface="Verdana" pitchFamily="34" charset="0"/>
              </a:rPr>
              <a:t>As parcelas retroativas terão a mesma alíquota da contribuição  normal e os descontos serão concomitantes.</a:t>
            </a:r>
          </a:p>
          <a:p>
            <a:pPr eaLnBrk="1" hangingPunct="1">
              <a:spcBef>
                <a:spcPts val="2400"/>
              </a:spcBef>
            </a:pPr>
            <a:r>
              <a:rPr lang="pt-BR" altLang="pt-BR" sz="1800" b="1" dirty="0" smtClean="0">
                <a:latin typeface="Verdana" pitchFamily="34" charset="0"/>
              </a:rPr>
              <a:t>60 dias após publicação do plano </a:t>
            </a:r>
            <a:r>
              <a:rPr lang="pt-BR" altLang="pt-BR" sz="1800" dirty="0" smtClean="0">
                <a:latin typeface="Verdana" pitchFamily="34" charset="0"/>
              </a:rPr>
              <a:t>é a data limite para solicitar a  retroatividade.</a:t>
            </a:r>
          </a:p>
          <a:p>
            <a:pPr eaLnBrk="1" hangingPunct="1">
              <a:spcBef>
                <a:spcPts val="2400"/>
              </a:spcBef>
            </a:pPr>
            <a:endParaRPr lang="pt-BR" altLang="pt-BR" sz="1800" dirty="0" smtClean="0">
              <a:latin typeface="Verdana" pitchFamily="34" charset="0"/>
            </a:endParaRPr>
          </a:p>
          <a:p>
            <a:pPr eaLnBrk="1" hangingPunct="1">
              <a:spcBef>
                <a:spcPts val="2400"/>
              </a:spcBef>
            </a:pPr>
            <a:endParaRPr lang="pt-BR" altLang="pt-BR" sz="1800" dirty="0" smtClean="0">
              <a:latin typeface="Verdana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440488"/>
            <a:ext cx="9794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H:\USP\PREVIDENCIA\sp-prev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6467475"/>
            <a:ext cx="5476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5688013" y="0"/>
            <a:ext cx="3455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altLang="pt-BR" sz="1200" b="1" spc="100" dirty="0">
                <a:solidFill>
                  <a:srgbClr val="153943"/>
                </a:solidFill>
                <a:latin typeface="Verdana" pitchFamily="34" charset="0"/>
                <a:cs typeface="+mn-cs"/>
              </a:rPr>
              <a:t>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pt-BR" altLang="pt-BR" sz="2200" b="1" dirty="0" smtClean="0">
                <a:latin typeface="Verdana" pitchFamily="34" charset="0"/>
              </a:rPr>
              <a:t>Benefícios de Risco</a:t>
            </a:r>
            <a:endParaRPr lang="pt-BR" altLang="pt-BR" sz="22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altLang="pt-BR" sz="1800" dirty="0" smtClean="0">
                <a:latin typeface="Verdana" pitchFamily="34" charset="0"/>
              </a:rPr>
              <a:t>Trata-se de benefícios opcionais, contratados junto a uma Seguradora através da SP-PREVCOM.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altLang="pt-BR" sz="1800" dirty="0" smtClean="0">
                <a:latin typeface="Verdana" pitchFamily="34" charset="0"/>
              </a:rPr>
              <a:t>Benefícios pagos por invalidez ou morte do participante.</a:t>
            </a:r>
            <a:endParaRPr lang="pt-BR" altLang="pt-BR" sz="18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t-BR" altLang="pt-BR" dirty="0" smtClean="0">
              <a:latin typeface="Verdana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t-BR" altLang="pt-BR" sz="1800" dirty="0" smtClean="0">
              <a:latin typeface="Verdana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altLang="pt-BR" sz="1800" b="1" dirty="0" smtClean="0">
                <a:latin typeface="Verdana" pitchFamily="34" charset="0"/>
              </a:rPr>
              <a:t>Obs.: </a:t>
            </a:r>
            <a:r>
              <a:rPr lang="pt-BR" altLang="pt-BR" sz="1800" dirty="0" smtClean="0">
                <a:latin typeface="Verdana" pitchFamily="34" charset="0"/>
              </a:rPr>
              <a:t>a seguradora entrará em contato com quem aderiu ao plano de previdência complementar ou o servidor interessado poderá procurar informações diretamente com a SP-PREVCOM.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7094</TotalTime>
  <Words>1221</Words>
  <Application>Microsoft Office PowerPoint</Application>
  <PresentationFormat>Apresentação na tela (4:3)</PresentationFormat>
  <Paragraphs>272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Quem pode ser Beneficiário?</vt:lpstr>
      <vt:lpstr>Slide 23</vt:lpstr>
      <vt:lpstr>Slide 24</vt:lpstr>
      <vt:lpstr> Folha de Pagamentos   </vt:lpstr>
      <vt:lpstr>Ferramentas para informação</vt:lpstr>
      <vt:lpstr>Slide 27</vt:lpstr>
      <vt:lpstr>Ferramentas para informação</vt:lpstr>
      <vt:lpstr>Ferramentas para informação</vt:lpstr>
      <vt:lpstr>Ferramentas para informação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PREVIDÊNCIA  COMPLEMENTAR</dc:title>
  <dc:creator>USP</dc:creator>
  <cp:lastModifiedBy>Rodrigo</cp:lastModifiedBy>
  <cp:revision>375</cp:revision>
  <dcterms:created xsi:type="dcterms:W3CDTF">2013-06-17T15:41:32Z</dcterms:created>
  <dcterms:modified xsi:type="dcterms:W3CDTF">2013-11-11T19:30:30Z</dcterms:modified>
</cp:coreProperties>
</file>