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67" r:id="rId5"/>
    <p:sldId id="278" r:id="rId6"/>
    <p:sldId id="268" r:id="rId7"/>
    <p:sldId id="270" r:id="rId8"/>
    <p:sldId id="271" r:id="rId9"/>
    <p:sldId id="272" r:id="rId10"/>
    <p:sldId id="273" r:id="rId11"/>
    <p:sldId id="259" r:id="rId12"/>
    <p:sldId id="260" r:id="rId13"/>
    <p:sldId id="275" r:id="rId14"/>
    <p:sldId id="276" r:id="rId15"/>
    <p:sldId id="274" r:id="rId16"/>
    <p:sldId id="261" r:id="rId17"/>
    <p:sldId id="266" r:id="rId18"/>
    <p:sldId id="277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AB591-9E88-4DC2-95BC-13EBD09C1B52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7E9EE-7079-4071-A64C-A2B833D0C9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7E9EE-7079-4071-A64C-A2B833D0C9EA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D7BCF3-7C09-4A5F-8538-17AF2297B956}" type="datetimeFigureOut">
              <a:rPr lang="pt-BR" smtClean="0"/>
              <a:pPr/>
              <a:t>18/05/2012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2A00A1-C153-4B4C-8816-E533A372C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Pós-Graduação IAG/USP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400800" cy="1752600"/>
          </a:xfrm>
        </p:spPr>
        <p:txBody>
          <a:bodyPr/>
          <a:lstStyle/>
          <a:p>
            <a:r>
              <a:rPr lang="pt-BR" dirty="0" smtClean="0"/>
              <a:t>Marcel, Lilian e Ana Carolina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Copa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solicitação de serviço de copa para: defesas, reuniões e eventos.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Pós-Graduação dentro da Área Acadêmica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Em conjunto com o Serviço de Graduação, a Pós forma a “linha de frente” do atendimento direto aos alunos e docentes do Instituto. </a:t>
            </a:r>
            <a:endParaRPr lang="pt-BR" dirty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Através de nosso intermédio, diversos assuntos chegam às instâncias superiores.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rotina de trabalho da </a:t>
            </a:r>
            <a:br>
              <a:rPr lang="pt-BR" dirty="0" smtClean="0"/>
            </a:br>
            <a:r>
              <a:rPr lang="pt-BR" dirty="0" smtClean="0"/>
              <a:t>Pós-Graduação e sua relação com a Área Acadêmica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Nosso trabalho está intimamente ligado ao fluxo de atividades de toda </a:t>
            </a:r>
            <a:r>
              <a:rPr lang="pt-BR" dirty="0" err="1" smtClean="0"/>
              <a:t>ATAc</a:t>
            </a:r>
            <a:r>
              <a:rPr lang="pt-BR" dirty="0" smtClean="0"/>
              <a:t>. A seguir, veremos exemplos disso...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os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Além de cursar disciplinas, os alunos de Pós-Graduação precisam ser aprovados em atividades do respectivo Programa: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Exame de proficiência em inglês (no curso de Geofísica a proficiência em inglês é exigida na inscrição do processo seletivo)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Exame de proficiência em português (para alunos estrangeiros, além da proficiência em inglês, exigi-se a proficiência em português)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Relatório de Atividades semestrais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Exame de qualificação (quando exigido – no mestrado da Geofísica e da Astronomia não é exigido)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Defesa da dissertação e tese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os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Declarações geralmente solicitadas pelo aluno (de bolsa, de matrícula, de disciplinas, histórico escolar, certificado de defesa, participação estágio PAE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dirty="0" smtClean="0"/>
              <a:t>Os alunos durante o curso podem: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Realizar Estágio PAE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Realizar Estágio sanduíche no exterior (doutorado – ex: capes 4 a 12 meses)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Solicitar inclusão de </a:t>
            </a:r>
            <a:r>
              <a:rPr lang="pt-BR" dirty="0" smtClean="0"/>
              <a:t>coorientador </a:t>
            </a:r>
            <a:r>
              <a:rPr lang="pt-BR" dirty="0" smtClean="0"/>
              <a:t>no seu projeto de pesquisa (somente alunos de doutorado ou mestrado interunidades)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Solicitar Convênio de </a:t>
            </a:r>
            <a:r>
              <a:rPr lang="pt-BR" dirty="0" smtClean="0"/>
              <a:t>coorientação </a:t>
            </a:r>
            <a:r>
              <a:rPr lang="pt-BR" dirty="0" smtClean="0"/>
              <a:t>visando a dupla-titulação (somente alunos de Doutorado)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Pedidos de auxílio-aluno à Reitoria (Viagens ao exterior para pesquisa e/ou participação em congressos, para alunos de Pós-Graduação da USP matriculados nos cursos de doutorado e, excepcionalmente, de mestrado.)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os docentes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Seguem alguns exemplos da relação com os docentes :</a:t>
            </a:r>
          </a:p>
          <a:p>
            <a:pPr>
              <a:buNone/>
            </a:pPr>
            <a:r>
              <a:rPr lang="pt-BR" dirty="0" smtClean="0"/>
              <a:t>- levantamento de dados solicitados pelos professores</a:t>
            </a:r>
          </a:p>
          <a:p>
            <a:pPr>
              <a:buNone/>
            </a:pPr>
            <a:r>
              <a:rPr lang="pt-BR" dirty="0" smtClean="0"/>
              <a:t>- listas de alunos matriculados, de emails, de conceitos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declarações de participação em exames de qualificação, defesa, participação como supervisor do PAE, responsáveis por disciplina</a:t>
            </a:r>
          </a:p>
          <a:p>
            <a:pPr>
              <a:buNone/>
            </a:pPr>
            <a:r>
              <a:rPr lang="pt-BR" dirty="0" smtClean="0"/>
              <a:t>- credenciamento e recredenciamento de orientadores</a:t>
            </a:r>
          </a:p>
          <a:p>
            <a:pPr>
              <a:buNone/>
            </a:pPr>
            <a:r>
              <a:rPr lang="pt-BR" dirty="0" smtClean="0"/>
              <a:t>- credenciamento e recredenciamento de disciplinas</a:t>
            </a:r>
          </a:p>
          <a:p>
            <a:pPr>
              <a:buNone/>
            </a:pPr>
            <a:r>
              <a:rPr lang="pt-BR" dirty="0" smtClean="0"/>
              <a:t>- pedido de auxílio docente à Reitoria (Ex: apoiar Orientadores Credenciados em Programas de Pós-Graduação da USP para visitas de curto, médio ou longo prazo a Centros de Excelência comprovada e/ou participação em eventos de projeção internacional)</a:t>
            </a:r>
          </a:p>
          <a:p>
            <a:pPr>
              <a:buNone/>
            </a:pPr>
            <a:r>
              <a:rPr lang="pt-BR" dirty="0" smtClean="0"/>
              <a:t>- agendamento e preparação das defesas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Pós e o Serviço de Graduação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b="1" dirty="0" smtClean="0"/>
              <a:t>INGRESSO DE ALUNOS</a:t>
            </a:r>
          </a:p>
          <a:p>
            <a:r>
              <a:rPr lang="pt-BR" dirty="0" smtClean="0"/>
              <a:t>Troca de informações e solicitações sobre alunos que estão saindo da graduação para entrar na Pós.</a:t>
            </a:r>
          </a:p>
          <a:p>
            <a:r>
              <a:rPr lang="pt-BR" dirty="0" smtClean="0"/>
              <a:t>COLAÇÃO DE GRAU – grande parte dos alunos que ingressam na Pós fizeram a graduação no IAG. Para o ingresso na Pós o aluno deve apresentar declaração de conclusão de curso de graduação com data de colação de grau. Deste modo é importante o contato com a Graduação para agendamento de datas de colação de grau que não impossibilitem o ingresso na Pós, tanto no 1º (até final de fevereiro) como no 2º (até o final de julho) semestre.</a:t>
            </a:r>
          </a:p>
          <a:p>
            <a:r>
              <a:rPr lang="pt-BR" dirty="0" smtClean="0"/>
              <a:t>Atualmente há ingresso na Pós-Graduação no 1º (março) e 2º (agosto) semestres de cada ano para os Programas de Astronomia e Geofísica. E para o Programa de Meteorologia o ingresso é 1x ao ano no 1º semestre (março)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Pós e o Serviço de Graduação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dirty="0" smtClean="0"/>
              <a:t>Programa de Aperfeiçoamento de Ensino (</a:t>
            </a:r>
            <a:r>
              <a:rPr lang="pt-BR" b="1" dirty="0" smtClean="0"/>
              <a:t>PAE) </a:t>
            </a:r>
          </a:p>
          <a:p>
            <a:r>
              <a:rPr lang="pt-BR" dirty="0" smtClean="0"/>
              <a:t>O Programa de Aperfeiçoamento de Ensino da USP destina-se a aprimorar a formação de alunos de pós-graduação para a atividade didática de graduação e está composto de duas etapas:</a:t>
            </a:r>
            <a:br>
              <a:rPr lang="pt-BR" dirty="0" smtClean="0"/>
            </a:br>
            <a:r>
              <a:rPr lang="pt-BR" dirty="0" smtClean="0"/>
              <a:t>a) Preparação Pedagógica (disciplina AGG5900);</a:t>
            </a:r>
            <a:br>
              <a:rPr lang="pt-BR" dirty="0" smtClean="0"/>
            </a:br>
            <a:r>
              <a:rPr lang="pt-BR" dirty="0" smtClean="0"/>
              <a:t>b) </a:t>
            </a:r>
            <a:r>
              <a:rPr lang="pt-BR" b="1" dirty="0" smtClean="0"/>
              <a:t>Estágio Supervisionado em Docência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b="1" dirty="0" smtClean="0"/>
              <a:t>ESTÁGIO PAE (2ª etapa)</a:t>
            </a:r>
            <a:endParaRPr lang="pt-BR" dirty="0" smtClean="0"/>
          </a:p>
          <a:p>
            <a:r>
              <a:rPr lang="pt-BR" dirty="0" smtClean="0"/>
              <a:t>Para o primeiro semestre de cada ano, o processo seletivo deverá ocorrer nos meses de </a:t>
            </a:r>
            <a:r>
              <a:rPr lang="pt-BR" b="1" dirty="0" smtClean="0"/>
              <a:t>outubro/</a:t>
            </a:r>
            <a:r>
              <a:rPr lang="pt-BR" b="1" u="sng" dirty="0" smtClean="0"/>
              <a:t>novembro</a:t>
            </a:r>
            <a:r>
              <a:rPr lang="pt-BR" dirty="0" smtClean="0"/>
              <a:t>, com data de entrega à Comissão Central em 30 de novembro.</a:t>
            </a:r>
          </a:p>
          <a:p>
            <a:r>
              <a:rPr lang="pt-BR" dirty="0" smtClean="0"/>
              <a:t>Para o segundo semestre de cada ano, o processo seletivo deverá ocorrer nos meses de </a:t>
            </a:r>
            <a:r>
              <a:rPr lang="pt-BR" b="1" dirty="0" smtClean="0"/>
              <a:t>abril/</a:t>
            </a:r>
            <a:r>
              <a:rPr lang="pt-BR" b="1" u="sng" dirty="0" smtClean="0"/>
              <a:t>maio</a:t>
            </a:r>
            <a:r>
              <a:rPr lang="pt-BR" dirty="0" smtClean="0"/>
              <a:t>, com data de entrega à Comissão Central em 10 de junho.</a:t>
            </a:r>
          </a:p>
          <a:p>
            <a:r>
              <a:rPr lang="pt-BR" dirty="0" smtClean="0"/>
              <a:t>Necessidade de confirmação do oferecimento de disciplinas da graduação no próximo semestre para realização do estágio PAE </a:t>
            </a:r>
          </a:p>
          <a:p>
            <a:r>
              <a:rPr lang="pt-BR" dirty="0" smtClean="0"/>
              <a:t>Troca de informações sobre alunos de Pós que foram contemplados com bolsa para posterior distribuição de bolsas de monitoria da Graduação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Pós e o Serviço de Graduação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Distribuição de salas de aula do Instituto</a:t>
            </a:r>
          </a:p>
          <a:p>
            <a:pPr>
              <a:buNone/>
            </a:pPr>
            <a:r>
              <a:rPr lang="pt-BR" dirty="0" smtClean="0"/>
              <a:t>	Após a distribuição de salas de aulas feita pela Graduação na Intranet, são distribuídas as salas para a Pós.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OBS: a sala 15 do IAG está reservada para defesas.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o Audiovisual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Solicitação de equipamentos para realização de defesas, reuniões e eventos</a:t>
            </a:r>
          </a:p>
          <a:p>
            <a:r>
              <a:rPr lang="pt-BR" dirty="0" smtClean="0"/>
              <a:t>Defesas de videoconferência: consulta a instituição externa sobre aparelho de videoconferência (compatibilidade).  Possibilidade de utilização do </a:t>
            </a:r>
            <a:r>
              <a:rPr lang="pt-BR" dirty="0" smtClean="0"/>
              <a:t>programa </a:t>
            </a:r>
            <a:r>
              <a:rPr lang="pt-BR" dirty="0" err="1" smtClean="0"/>
              <a:t>Skype</a:t>
            </a:r>
            <a:r>
              <a:rPr lang="pt-BR" dirty="0" smtClean="0"/>
              <a:t> </a:t>
            </a:r>
            <a:r>
              <a:rPr lang="pt-BR" dirty="0" smtClean="0"/>
              <a:t>como segunda opção. Agendamento de teste antes da defesa.</a:t>
            </a:r>
          </a:p>
          <a:p>
            <a:pPr>
              <a:buNone/>
            </a:pPr>
            <a:r>
              <a:rPr lang="pt-BR" dirty="0" smtClean="0"/>
              <a:t>	*atualmente  é permitida a participação de membro de banca por videoconferência: (um membro no Mestrado e no máximo dois membros no Doutorado)</a:t>
            </a:r>
          </a:p>
          <a:p>
            <a:r>
              <a:rPr lang="pt-BR" dirty="0" smtClean="0"/>
              <a:t>Prestação de consultoria em relação a equipamentos.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Foco: Aluno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Nosso trabalho é, resumidamente, orientar e executar os procedimentos necessários ao andamento da vida acadêmica do aluno, desde a inscrição para ingresso nos cursos de Pós-Graduação do IAG até a defesa de dissertação/tese do aluno.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Por conta principalmente dos alunos, ocorre nosso contato com os demais setores, docentes, Reitoria e pessoas externas.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os Colegiados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Membros de comissão: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CCP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CPG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PAE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</a:t>
            </a:r>
            <a:r>
              <a:rPr lang="pt-BR" dirty="0" err="1" smtClean="0"/>
              <a:t>ATAc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Respaldo para nossas atividades administrativas</a:t>
            </a:r>
          </a:p>
          <a:p>
            <a:r>
              <a:rPr lang="pt-BR" dirty="0" smtClean="0"/>
              <a:t>Intermédio entre a Pós e a Direção do Instituto</a:t>
            </a:r>
          </a:p>
          <a:p>
            <a:r>
              <a:rPr lang="pt-BR" dirty="0" smtClean="0"/>
              <a:t>Intermédio entre a Pós e a Congregação  e a </a:t>
            </a:r>
            <a:r>
              <a:rPr lang="pt-BR" dirty="0" err="1" smtClean="0"/>
              <a:t>CCInt</a:t>
            </a:r>
            <a:r>
              <a:rPr lang="pt-BR" dirty="0" smtClean="0"/>
              <a:t> </a:t>
            </a:r>
            <a:r>
              <a:rPr lang="pt-BR" dirty="0" smtClean="0"/>
              <a:t>(ex: o convênio de dupla titulação –envolve a Comissão de Pós-Graduação, a Congregação e a </a:t>
            </a:r>
            <a:r>
              <a:rPr lang="pt-BR" dirty="0" err="1" smtClean="0"/>
              <a:t>CCInt</a:t>
            </a:r>
            <a:r>
              <a:rPr lang="pt-BR" dirty="0" smtClean="0"/>
              <a:t> Local)</a:t>
            </a:r>
          </a:p>
          <a:p>
            <a:r>
              <a:rPr lang="pt-BR" dirty="0" smtClean="0"/>
              <a:t>Publicação de editais</a:t>
            </a:r>
          </a:p>
          <a:p>
            <a:r>
              <a:rPr lang="pt-BR" dirty="0" smtClean="0"/>
              <a:t>Normas e regulamentos dos Programas (Congregação)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Obrigada pela atenção de todos!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      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          Um excelente final de semana!</a:t>
            </a:r>
            <a:endParaRPr lang="pt-B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Serviço de Pós-Graduação relaciona-se com todo o Instituto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Para viabilizar a ocorrência de uma defesa de tese ou dissertação, temos que executar procedimentos em conjunto com: </a:t>
            </a:r>
            <a:r>
              <a:rPr lang="pt-BR" dirty="0"/>
              <a:t>aluno, docente interno, docente externo, agências de viagens, hotéis, secretarias de departamento,  ATFN, tesouraria, Convênios, Audiovisual , Copa, Gráfica, Biblioteca.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ATFN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Solicitação de verba para pagamento de honorários de professores externos a USP, participantes de bancas de defesa</a:t>
            </a:r>
          </a:p>
          <a:p>
            <a:endParaRPr lang="pt-BR" dirty="0" smtClean="0"/>
          </a:p>
          <a:p>
            <a:r>
              <a:rPr lang="pt-BR" dirty="0" smtClean="0"/>
              <a:t>Solicitação de verba para envio de sedex (teses e dissertações) , reconhecimento de firma (documentos para alunos estrangeiros)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Seção de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Solicitação de pagamento de honorários de professores da USP, que participaram de bancas julgadoras de defesa de Mestrado e Doutorado.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 Pós e a Seção de Convênios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Encaminhamento de memorandos de verba da capes para diárias, passagens para professores (participantes de bancas de defesa, eventos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Seção de 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Pós e o coordenador de Programa autorizam impressão de teses e dissertações  para alunos que irão depositar seus trabalhos com verba da capes</a:t>
            </a:r>
          </a:p>
          <a:p>
            <a:r>
              <a:rPr lang="pt-BR" dirty="0" smtClean="0"/>
              <a:t>Impressão de certificados e cartazes para divulgação de eventos, cursos, estágio PAE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Biblioteca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Encaminhamento de teses e dissertações defendidas impressas e em versão eletrônica (versão original e versão corrigida, quando houver)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Pós e a Seção de eventos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Atualmente a Pós-Graduação (CPG) realiza um evento anual (Simpósio de Pós-Graduação do IAG)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820</TotalTime>
  <Words>1109</Words>
  <Application>Microsoft Office PowerPoint</Application>
  <PresentationFormat>Apresentação na tela (4:3)</PresentationFormat>
  <Paragraphs>106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Ápice</vt:lpstr>
      <vt:lpstr>Pós-Graduação IAG/USP</vt:lpstr>
      <vt:lpstr>Foco: Aluno</vt:lpstr>
      <vt:lpstr>O Serviço de Pós-Graduação relaciona-se com todo o Instituto </vt:lpstr>
      <vt:lpstr>A Pós e a ATFN</vt:lpstr>
      <vt:lpstr>A Pós e a Seção de Pessoal</vt:lpstr>
      <vt:lpstr>A Pós e a Seção de Convênios</vt:lpstr>
      <vt:lpstr>A Pós e a Seção de gráfica</vt:lpstr>
      <vt:lpstr>A Pós e a Biblioteca</vt:lpstr>
      <vt:lpstr>A Pós e a Seção de eventos</vt:lpstr>
      <vt:lpstr>A Pós e a Copa</vt:lpstr>
      <vt:lpstr>A Pós-Graduação dentro da Área Acadêmica</vt:lpstr>
      <vt:lpstr>A rotina de trabalho da  Pós-Graduação e sua relação com a Área Acadêmica</vt:lpstr>
      <vt:lpstr>A Pós e os alunos</vt:lpstr>
      <vt:lpstr>A Pós e os alunos</vt:lpstr>
      <vt:lpstr>A Pós e os docentes</vt:lpstr>
      <vt:lpstr>A Pós e o Serviço de Graduação </vt:lpstr>
      <vt:lpstr>A Pós e o Serviço de Graduação </vt:lpstr>
      <vt:lpstr>A Pós e o Serviço de Graduação </vt:lpstr>
      <vt:lpstr>A Pós e o Audiovisual</vt:lpstr>
      <vt:lpstr>A Pós e os Colegiados  </vt:lpstr>
      <vt:lpstr>A Pós e a ATAc</vt:lpstr>
      <vt:lpstr>Obrigada pela atenção de todos!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Pós-Graduação IAG/USP</dc:title>
  <dc:creator>Ana Carolina</dc:creator>
  <cp:lastModifiedBy>Marcel</cp:lastModifiedBy>
  <cp:revision>84</cp:revision>
  <dcterms:created xsi:type="dcterms:W3CDTF">2012-05-14T13:52:21Z</dcterms:created>
  <dcterms:modified xsi:type="dcterms:W3CDTF">2012-05-18T14:43:19Z</dcterms:modified>
</cp:coreProperties>
</file>